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3.xml" ContentType="application/vnd.openxmlformats-officedocument.themeOverride+xml"/>
  <Override PartName="/ppt/charts/chart1.xml" ContentType="application/vnd.openxmlformats-officedocument.drawingml.chart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8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9.xml" ContentType="application/vnd.openxmlformats-officedocument.themeOverride+xml"/>
  <Override PartName="/ppt/charts/chart3.xml" ContentType="application/vnd.openxmlformats-officedocument.drawingml.chart+xml"/>
  <Override PartName="/ppt/theme/themeOverride10.xml" ContentType="application/vnd.openxmlformats-officedocument.themeOverride+xml"/>
  <Override PartName="/ppt/charts/chart4.xml" ContentType="application/vnd.openxmlformats-officedocument.drawingml.chart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theme/themeOverride15.xml" ContentType="application/vnd.openxmlformats-officedocument.themeOverride+xml"/>
  <Override PartName="/ppt/charts/chart6.xml" ContentType="application/vnd.openxmlformats-officedocument.drawingml.chart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charts/chart7.xml" ContentType="application/vnd.openxmlformats-officedocument.drawingml.chart+xml"/>
  <Override PartName="/ppt/theme/themeOverride18.xml" ContentType="application/vnd.openxmlformats-officedocument.themeOverride+xml"/>
  <Override PartName="/ppt/charts/chart8.xml" ContentType="application/vnd.openxmlformats-officedocument.drawingml.chart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charts/chart9.xml" ContentType="application/vnd.openxmlformats-officedocument.drawingml.chart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charts/chart10.xml" ContentType="application/vnd.openxmlformats-officedocument.drawingml.chart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charts/chart11.xml" ContentType="application/vnd.openxmlformats-officedocument.drawingml.chart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notesMasterIdLst>
    <p:notesMasterId r:id="rId29"/>
  </p:notesMasterIdLst>
  <p:handoutMasterIdLst>
    <p:handoutMasterId r:id="rId30"/>
  </p:handoutMasterIdLst>
  <p:sldIdLst>
    <p:sldId id="256" r:id="rId3"/>
    <p:sldId id="308" r:id="rId4"/>
    <p:sldId id="358" r:id="rId5"/>
    <p:sldId id="387" r:id="rId6"/>
    <p:sldId id="305" r:id="rId7"/>
    <p:sldId id="328" r:id="rId8"/>
    <p:sldId id="360" r:id="rId9"/>
    <p:sldId id="361" r:id="rId10"/>
    <p:sldId id="339" r:id="rId11"/>
    <p:sldId id="385" r:id="rId12"/>
    <p:sldId id="383" r:id="rId13"/>
    <p:sldId id="384" r:id="rId14"/>
    <p:sldId id="307" r:id="rId15"/>
    <p:sldId id="362" r:id="rId16"/>
    <p:sldId id="363" r:id="rId17"/>
    <p:sldId id="366" r:id="rId18"/>
    <p:sldId id="318" r:id="rId19"/>
    <p:sldId id="386" r:id="rId20"/>
    <p:sldId id="301" r:id="rId21"/>
    <p:sldId id="382" r:id="rId22"/>
    <p:sldId id="345" r:id="rId23"/>
    <p:sldId id="374" r:id="rId24"/>
    <p:sldId id="375" r:id="rId25"/>
    <p:sldId id="371" r:id="rId26"/>
    <p:sldId id="376" r:id="rId27"/>
    <p:sldId id="377" r:id="rId28"/>
  </p:sldIdLst>
  <p:sldSz cx="9144000" cy="6858000" type="screen4x3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1C86C7A-F28E-4059-A1A8-DE678BB35BF8}">
          <p14:sldIdLst>
            <p14:sldId id="256"/>
            <p14:sldId id="308"/>
            <p14:sldId id="358"/>
            <p14:sldId id="387"/>
            <p14:sldId id="305"/>
            <p14:sldId id="328"/>
            <p14:sldId id="360"/>
            <p14:sldId id="361"/>
            <p14:sldId id="339"/>
            <p14:sldId id="385"/>
            <p14:sldId id="383"/>
            <p14:sldId id="384"/>
            <p14:sldId id="307"/>
            <p14:sldId id="362"/>
            <p14:sldId id="363"/>
            <p14:sldId id="366"/>
            <p14:sldId id="318"/>
            <p14:sldId id="386"/>
            <p14:sldId id="301"/>
            <p14:sldId id="382"/>
            <p14:sldId id="345"/>
            <p14:sldId id="374"/>
            <p14:sldId id="375"/>
            <p14:sldId id="371"/>
            <p14:sldId id="376"/>
            <p14:sldId id="3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09" d="100"/>
          <a:sy n="109" d="100"/>
        </p:scale>
        <p:origin x="167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24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26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2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0"/>
    </c:view3D>
    <c:floor>
      <c:thickness val="0"/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6.5246581797425102E-4"/>
          <c:y val="1.4091153915206853E-2"/>
          <c:w val="0.99934753418202571"/>
          <c:h val="0.883843635429396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0"/>
              <c:layout>
                <c:manualLayout>
                  <c:x val="1.9839020122484688E-2"/>
                  <c:y val="-0.259042398066881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592-4F46-A599-AD98333E53C2}"/>
                </c:ext>
              </c:extLst>
            </c:dLbl>
            <c:dLbl>
              <c:idx val="1"/>
              <c:layout>
                <c:manualLayout>
                  <c:x val="1.9239391951006074E-2"/>
                  <c:y val="-0.170857751916453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592-4F46-A599-AD98333E53C2}"/>
                </c:ext>
              </c:extLst>
            </c:dLbl>
            <c:dLbl>
              <c:idx val="2"/>
              <c:layout>
                <c:manualLayout>
                  <c:x val="1.7850393700787403E-2"/>
                  <c:y val="-0.168102198714031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592-4F46-A599-AD98333E53C2}"/>
                </c:ext>
              </c:extLst>
            </c:dLbl>
            <c:dLbl>
              <c:idx val="3"/>
              <c:layout>
                <c:manualLayout>
                  <c:x val="1.85080927384077E-2"/>
                  <c:y val="-0.15432334775302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592-4F46-A599-AD98333E53C2}"/>
                </c:ext>
              </c:extLst>
            </c:dLbl>
            <c:dLbl>
              <c:idx val="4"/>
              <c:layout>
                <c:manualLayout>
                  <c:x val="1.8245078740157378E-2"/>
                  <c:y val="-0.121253888456838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592-4F46-A599-AD98333E53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599</c:v>
                </c:pt>
                <c:pt idx="1">
                  <c:v>555</c:v>
                </c:pt>
                <c:pt idx="2">
                  <c:v>467</c:v>
                </c:pt>
                <c:pt idx="3">
                  <c:v>442</c:v>
                </c:pt>
                <c:pt idx="4">
                  <c:v>418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592-4F46-A599-AD98333E53C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9"/>
        <c:gapDepth val="24"/>
        <c:shape val="cylinder"/>
        <c:axId val="43895040"/>
        <c:axId val="43911040"/>
        <c:axId val="0"/>
      </c:bar3DChart>
      <c:catAx>
        <c:axId val="4389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911040"/>
        <c:crosses val="autoZero"/>
        <c:auto val="1"/>
        <c:lblAlgn val="ctr"/>
        <c:lblOffset val="100"/>
        <c:noMultiLvlLbl val="0"/>
      </c:catAx>
      <c:valAx>
        <c:axId val="439110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3895040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9461788006848116"/>
          <c:y val="5.3314620556995276E-2"/>
          <c:w val="0.70538209900319448"/>
          <c:h val="0.854439009350338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'22_ответственность'!$C$3</c:f>
              <c:strCache>
                <c:ptCount val="1"/>
                <c:pt idx="0">
                  <c:v>Округ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dLbl>
              <c:idx val="0"/>
              <c:layout>
                <c:manualLayout>
                  <c:x val="2.6642697963531596E-4"/>
                  <c:y val="1.30307072935010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5F2-48A6-8543-91FE0B652C32}"/>
                </c:ext>
              </c:extLst>
            </c:dLbl>
            <c:dLbl>
              <c:idx val="1"/>
              <c:layout>
                <c:manualLayout>
                  <c:x val="0"/>
                  <c:y val="4.41209970121281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5F2-48A6-8543-91FE0B652C32}"/>
                </c:ext>
              </c:extLst>
            </c:dLbl>
            <c:dLbl>
              <c:idx val="2"/>
              <c:layout>
                <c:manualLayout>
                  <c:x val="-1.8728077832621771E-3"/>
                  <c:y val="1.0423996632218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5F2-48A6-8543-91FE0B652C32}"/>
                </c:ext>
              </c:extLst>
            </c:dLbl>
            <c:dLbl>
              <c:idx val="3"/>
              <c:layout>
                <c:manualLayout>
                  <c:x val="-6.3321629062690517E-4"/>
                  <c:y val="2.6059991580545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5F2-48A6-8543-91FE0B652C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 baseline="0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'22_ответственность'!$B$4:$B$6</c:f>
              <c:strCache>
                <c:ptCount val="3"/>
                <c:pt idx="0">
                  <c:v>В целом трудно</c:v>
                </c:pt>
                <c:pt idx="1">
                  <c:v>В целом легко</c:v>
                </c:pt>
                <c:pt idx="2">
                  <c:v>Не знаю</c:v>
                </c:pt>
              </c:strCache>
            </c:strRef>
          </c:cat>
          <c:val>
            <c:numRef>
              <c:f>'22_ответственность'!$C$4:$C$6</c:f>
              <c:numCache>
                <c:formatCode>0.00%</c:formatCode>
                <c:ptCount val="3"/>
                <c:pt idx="0">
                  <c:v>7.0000000000000007E-2</c:v>
                </c:pt>
                <c:pt idx="1">
                  <c:v>0.55000000000000004</c:v>
                </c:pt>
                <c:pt idx="2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5F2-48A6-8543-91FE0B652C32}"/>
            </c:ext>
          </c:extLst>
        </c:ser>
        <c:ser>
          <c:idx val="1"/>
          <c:order val="1"/>
          <c:tx>
            <c:strRef>
              <c:f>'22_ответственность'!$D$3</c:f>
              <c:strCache>
                <c:ptCount val="1"/>
                <c:pt idx="0">
                  <c:v>Город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1409796670584687E-3"/>
                  <c:y val="3.41877301268254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5F2-48A6-8543-91FE0B652C32}"/>
                </c:ext>
              </c:extLst>
            </c:dLbl>
            <c:dLbl>
              <c:idx val="1"/>
              <c:layout>
                <c:manualLayout>
                  <c:x val="-1.4803079413510073E-3"/>
                  <c:y val="4.15823107701057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5F2-48A6-8543-91FE0B652C32}"/>
                </c:ext>
              </c:extLst>
            </c:dLbl>
            <c:dLbl>
              <c:idx val="2"/>
              <c:layout>
                <c:manualLayout>
                  <c:x val="8.50185646972932E-3"/>
                  <c:y val="4.80667864363767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5F2-48A6-8543-91FE0B652C32}"/>
                </c:ext>
              </c:extLst>
            </c:dLbl>
            <c:dLbl>
              <c:idx val="3"/>
              <c:layout>
                <c:manualLayout>
                  <c:x val="-4.594494169181949E-3"/>
                  <c:y val="2.3716774281529969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5F2-48A6-8543-91FE0B652C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 baseline="0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'22_ответственность'!$B$4:$B$6</c:f>
              <c:strCache>
                <c:ptCount val="3"/>
                <c:pt idx="0">
                  <c:v>В целом трудно</c:v>
                </c:pt>
                <c:pt idx="1">
                  <c:v>В целом легко</c:v>
                </c:pt>
                <c:pt idx="2">
                  <c:v>Не знаю</c:v>
                </c:pt>
              </c:strCache>
            </c:strRef>
          </c:cat>
          <c:val>
            <c:numRef>
              <c:f>'22_ответственность'!$D$4:$D$6</c:f>
              <c:numCache>
                <c:formatCode>0.00%</c:formatCode>
                <c:ptCount val="3"/>
                <c:pt idx="0">
                  <c:v>0.06</c:v>
                </c:pt>
                <c:pt idx="1">
                  <c:v>0.59</c:v>
                </c:pt>
                <c:pt idx="2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5F2-48A6-8543-91FE0B652C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890624"/>
        <c:axId val="52904704"/>
      </c:barChart>
      <c:catAx>
        <c:axId val="5289062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ru-RU"/>
          </a:p>
        </c:txPr>
        <c:crossAx val="52904704"/>
        <c:crosses val="autoZero"/>
        <c:auto val="1"/>
        <c:lblAlgn val="ctr"/>
        <c:lblOffset val="100"/>
        <c:noMultiLvlLbl val="0"/>
      </c:catAx>
      <c:valAx>
        <c:axId val="52904704"/>
        <c:scaling>
          <c:orientation val="minMax"/>
        </c:scaling>
        <c:delete val="1"/>
        <c:axPos val="t"/>
        <c:numFmt formatCode="0.00%" sourceLinked="1"/>
        <c:majorTickMark val="out"/>
        <c:minorTickMark val="none"/>
        <c:tickLblPos val="nextTo"/>
        <c:crossAx val="5289062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800" baseline="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9461788006848116"/>
          <c:y val="4.77025552352063E-2"/>
          <c:w val="0.70538211993151889"/>
          <c:h val="0.8600509990912431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'22_ответственность'!$C$3</c:f>
              <c:strCache>
                <c:ptCount val="1"/>
                <c:pt idx="0">
                  <c:v>Округ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dLbl>
              <c:idx val="0"/>
              <c:layout>
                <c:manualLayout>
                  <c:x val="2.6642697963531596E-4"/>
                  <c:y val="1.30307072935010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5F2-48A6-8543-91FE0B652C32}"/>
                </c:ext>
              </c:extLst>
            </c:dLbl>
            <c:dLbl>
              <c:idx val="1"/>
              <c:layout>
                <c:manualLayout>
                  <c:x val="7.4015397067543854E-3"/>
                  <c:y val="1.8442263005685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5F2-48A6-8543-91FE0B652C32}"/>
                </c:ext>
              </c:extLst>
            </c:dLbl>
            <c:dLbl>
              <c:idx val="2"/>
              <c:layout>
                <c:manualLayout>
                  <c:x val="-1.8728077832621771E-3"/>
                  <c:y val="1.0423996632218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5F2-48A6-8543-91FE0B652C32}"/>
                </c:ext>
              </c:extLst>
            </c:dLbl>
            <c:dLbl>
              <c:idx val="3"/>
              <c:layout>
                <c:manualLayout>
                  <c:x val="-6.3321629062690517E-4"/>
                  <c:y val="2.6059991580545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5F2-48A6-8543-91FE0B652C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 baseline="0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'22_ответственность'!$B$4:$B$7</c:f>
              <c:strCache>
                <c:ptCount val="4"/>
                <c:pt idx="0">
                  <c:v>Да, очень хорошо известна</c:v>
                </c:pt>
                <c:pt idx="1">
                  <c:v>Да, известна в общих чертах</c:v>
                </c:pt>
                <c:pt idx="2">
                  <c:v>Мало известна</c:v>
                </c:pt>
                <c:pt idx="3">
                  <c:v>Совсем не известна</c:v>
                </c:pt>
              </c:strCache>
            </c:strRef>
          </c:cat>
          <c:val>
            <c:numRef>
              <c:f>'22_ответственность'!$C$4:$C$7</c:f>
              <c:numCache>
                <c:formatCode>0.00%</c:formatCode>
                <c:ptCount val="4"/>
                <c:pt idx="0">
                  <c:v>0.43</c:v>
                </c:pt>
                <c:pt idx="1">
                  <c:v>0.36</c:v>
                </c:pt>
                <c:pt idx="2">
                  <c:v>0.1</c:v>
                </c:pt>
                <c:pt idx="3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5F2-48A6-8543-91FE0B652C32}"/>
            </c:ext>
          </c:extLst>
        </c:ser>
        <c:ser>
          <c:idx val="1"/>
          <c:order val="1"/>
          <c:tx>
            <c:strRef>
              <c:f>'22_ответственность'!$D$3</c:f>
              <c:strCache>
                <c:ptCount val="1"/>
                <c:pt idx="0">
                  <c:v>Город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1.475007107908268E-3"/>
                  <c:y val="-6.1119368408446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5F2-48A6-8543-91FE0B652C32}"/>
                </c:ext>
              </c:extLst>
            </c:dLbl>
            <c:dLbl>
              <c:idx val="1"/>
              <c:layout>
                <c:manualLayout>
                  <c:x val="1.4803079413508988E-2"/>
                  <c:y val="-1.45361329732484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5F2-48A6-8543-91FE0B652C32}"/>
                </c:ext>
              </c:extLst>
            </c:dLbl>
            <c:dLbl>
              <c:idx val="2"/>
              <c:layout>
                <c:manualLayout>
                  <c:x val="8.50185646972932E-3"/>
                  <c:y val="4.80667864363767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5F2-48A6-8543-91FE0B652C32}"/>
                </c:ext>
              </c:extLst>
            </c:dLbl>
            <c:dLbl>
              <c:idx val="3"/>
              <c:layout>
                <c:manualLayout>
                  <c:x val="-4.594494169181949E-3"/>
                  <c:y val="2.3716774281529969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55F2-48A6-8543-91FE0B652C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 baseline="0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'22_ответственность'!$B$4:$B$7</c:f>
              <c:strCache>
                <c:ptCount val="4"/>
                <c:pt idx="0">
                  <c:v>Да, очень хорошо известна</c:v>
                </c:pt>
                <c:pt idx="1">
                  <c:v>Да, известна в общих чертах</c:v>
                </c:pt>
                <c:pt idx="2">
                  <c:v>Мало известна</c:v>
                </c:pt>
                <c:pt idx="3">
                  <c:v>Совсем не известна</c:v>
                </c:pt>
              </c:strCache>
            </c:strRef>
          </c:cat>
          <c:val>
            <c:numRef>
              <c:f>'22_ответственность'!$D$4:$D$7</c:f>
              <c:numCache>
                <c:formatCode>0.00%</c:formatCode>
                <c:ptCount val="4"/>
                <c:pt idx="0">
                  <c:v>0.45</c:v>
                </c:pt>
                <c:pt idx="1">
                  <c:v>0.37</c:v>
                </c:pt>
                <c:pt idx="2">
                  <c:v>7.0000000000000007E-2</c:v>
                </c:pt>
                <c:pt idx="3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5F2-48A6-8543-91FE0B652C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890624"/>
        <c:axId val="52904704"/>
      </c:barChart>
      <c:catAx>
        <c:axId val="5289062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ru-RU"/>
          </a:p>
        </c:txPr>
        <c:crossAx val="52904704"/>
        <c:crosses val="autoZero"/>
        <c:auto val="1"/>
        <c:lblAlgn val="ctr"/>
        <c:lblOffset val="100"/>
        <c:noMultiLvlLbl val="0"/>
      </c:catAx>
      <c:valAx>
        <c:axId val="52904704"/>
        <c:scaling>
          <c:orientation val="minMax"/>
        </c:scaling>
        <c:delete val="1"/>
        <c:axPos val="t"/>
        <c:numFmt formatCode="0.00%" sourceLinked="1"/>
        <c:majorTickMark val="out"/>
        <c:minorTickMark val="none"/>
        <c:tickLblPos val="nextTo"/>
        <c:crossAx val="5289062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800" baseline="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0"/>
    </c:view3D>
    <c:floor>
      <c:thickness val="0"/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6.5240108875279476E-4"/>
          <c:y val="2.5315275445247788E-2"/>
          <c:w val="0.99934753418202571"/>
          <c:h val="0.883843635429396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0"/>
              <c:layout>
                <c:manualLayout>
                  <c:x val="1.150568678915133E-2"/>
                  <c:y val="-0.253530857682479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582-4B01-8601-E02C077D435C}"/>
                </c:ext>
              </c:extLst>
            </c:dLbl>
            <c:dLbl>
              <c:idx val="1"/>
              <c:layout>
                <c:manualLayout>
                  <c:x val="1.507278604063381E-2"/>
                  <c:y val="-3.2055277517734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582-4B01-8601-E02C077D435C}"/>
                </c:ext>
              </c:extLst>
            </c:dLbl>
            <c:dLbl>
              <c:idx val="2"/>
              <c:layout>
                <c:manualLayout>
                  <c:x val="2.5566491688538931E-2"/>
                  <c:y val="-0.142847831500169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582-4B01-8601-E02C077D435C}"/>
                </c:ext>
              </c:extLst>
            </c:dLbl>
            <c:dLbl>
              <c:idx val="3"/>
              <c:layout>
                <c:manualLayout>
                  <c:x val="1.079201905317391E-2"/>
                  <c:y val="-0.143099269702381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582-4B01-8601-E02C077D435C}"/>
                </c:ext>
              </c:extLst>
            </c:dLbl>
            <c:dLbl>
              <c:idx val="4"/>
              <c:layout>
                <c:manualLayout>
                  <c:x val="2.5961164576650028E-2"/>
                  <c:y val="-0.114745745822491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582-4B01-8601-E02C077D435C}"/>
                </c:ext>
              </c:extLst>
            </c:dLbl>
            <c:dLbl>
              <c:idx val="5"/>
              <c:layout>
                <c:manualLayout>
                  <c:x val="1.3888888888888888E-2"/>
                  <c:y val="-0.104719267303633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582-4B01-8601-E02C077D43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582-4B01-8601-E02C077D435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9"/>
        <c:gapDepth val="24"/>
        <c:shape val="cylinder"/>
        <c:axId val="43895040"/>
        <c:axId val="43911040"/>
        <c:axId val="0"/>
      </c:bar3DChart>
      <c:catAx>
        <c:axId val="4389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911040"/>
        <c:crosses val="autoZero"/>
        <c:auto val="1"/>
        <c:lblAlgn val="ctr"/>
        <c:lblOffset val="100"/>
        <c:noMultiLvlLbl val="0"/>
      </c:catAx>
      <c:valAx>
        <c:axId val="439110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3895040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60"/>
      <c:rotY val="150"/>
      <c:rAngAx val="0"/>
      <c:perspective val="0"/>
    </c:view3D>
    <c:floor>
      <c:thickness val="0"/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"/>
          <c:y val="1.4947418906454173E-2"/>
          <c:w val="1"/>
          <c:h val="0.875698198775269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plastic">
              <a:contourClr>
                <a:srgbClr val="000000"/>
              </a:contourClr>
            </a:sp3d>
          </c:spPr>
          <c:explosion val="6"/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tx1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plastic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C1B-4E61-B52C-E245049F82E3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tx1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plastic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C1B-4E61-B52C-E245049F82E3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19050">
                <a:solidFill>
                  <a:schemeClr val="tx1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plastic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C1B-4E61-B52C-E245049F82E3}"/>
              </c:ext>
            </c:extLst>
          </c:dPt>
          <c:dPt>
            <c:idx val="4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tx1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plastic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DC3-4B93-8BB5-FE0543E0F302}"/>
              </c:ext>
            </c:extLst>
          </c:dPt>
          <c:dLbls>
            <c:dLbl>
              <c:idx val="0"/>
              <c:layout>
                <c:manualLayout>
                  <c:x val="8.2437664041994749E-2"/>
                  <c:y val="-0.201236380319762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C1B-4E61-B52C-E245049F82E3}"/>
                </c:ext>
              </c:extLst>
            </c:dLbl>
            <c:dLbl>
              <c:idx val="2"/>
              <c:layout>
                <c:manualLayout>
                  <c:x val="-3.0703138670166229E-2"/>
                  <c:y val="7.44884813215813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124999999999996E-2"/>
                      <c:h val="8.20998087960234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C1B-4E61-B52C-E245049F82E3}"/>
                </c:ext>
              </c:extLst>
            </c:dLbl>
            <c:dLbl>
              <c:idx val="3"/>
              <c:layout>
                <c:manualLayout>
                  <c:x val="-7.3613188976377947E-2"/>
                  <c:y val="0.128753218760408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C1B-4E61-B52C-E245049F82E3}"/>
                </c:ext>
              </c:extLst>
            </c:dLbl>
            <c:dLbl>
              <c:idx val="4"/>
              <c:layout>
                <c:manualLayout>
                  <c:x val="-0.11811023622047244"/>
                  <c:y val="-0.127945125739834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DC3-4B93-8BB5-FE0543E0F302}"/>
                </c:ext>
              </c:extLst>
            </c:dLbl>
            <c:spPr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5"/>
                <c:pt idx="0">
                  <c:v>г. Сургут </c:v>
                </c:pt>
                <c:pt idx="1">
                  <c:v>г. Нижевартовск</c:v>
                </c:pt>
                <c:pt idx="2">
                  <c:v>г. Лангепас</c:v>
                </c:pt>
                <c:pt idx="3">
                  <c:v>Сургутский р-н</c:v>
                </c:pt>
                <c:pt idx="4">
                  <c:v>другие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43</c:v>
                </c:pt>
                <c:pt idx="1">
                  <c:v>10</c:v>
                </c:pt>
                <c:pt idx="2">
                  <c:v>6</c:v>
                </c:pt>
                <c:pt idx="3">
                  <c:v>7</c:v>
                </c:pt>
                <c:pt idx="4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A3-44ED-8524-2A53199D8A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t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551788665305723E-2"/>
          <c:y val="1.8365594239281233E-2"/>
          <c:w val="0.98944821133469429"/>
          <c:h val="0.875063361015442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город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0"/>
              <c:layout>
                <c:manualLayout>
                  <c:x val="1.3888888888888889E-3"/>
                  <c:y val="1.3566868638527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E1F-419A-B047-0D1C054BC12E}"/>
                </c:ext>
              </c:extLst>
            </c:dLbl>
            <c:dLbl>
              <c:idx val="1"/>
              <c:layout>
                <c:manualLayout>
                  <c:x val="-4.629629629629743E-3"/>
                  <c:y val="7.2874620518709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1F-419A-B047-0D1C054BC12E}"/>
                </c:ext>
              </c:extLst>
            </c:dLbl>
            <c:dLbl>
              <c:idx val="2"/>
              <c:layout>
                <c:manualLayout>
                  <c:x val="-2.7777777777777779E-3"/>
                  <c:y val="1.6280242366232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E1F-419A-B047-0D1C054BC1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5"/>
                <c:pt idx="0">
                  <c:v>Нижневартовск</c:v>
                </c:pt>
                <c:pt idx="1">
                  <c:v>Сургутский район</c:v>
                </c:pt>
                <c:pt idx="2">
                  <c:v>Сургут </c:v>
                </c:pt>
                <c:pt idx="3">
                  <c:v>Лангепас </c:v>
                </c:pt>
                <c:pt idx="4">
                  <c:v>ХМАО - Югра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3.5</c:v>
                </c:pt>
                <c:pt idx="1">
                  <c:v>5.5</c:v>
                </c:pt>
                <c:pt idx="2">
                  <c:v>10.7</c:v>
                </c:pt>
                <c:pt idx="3">
                  <c:v>13.9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E1F-419A-B047-0D1C054BC12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7"/>
        <c:axId val="50438912"/>
        <c:axId val="50441600"/>
      </c:barChart>
      <c:catAx>
        <c:axId val="50438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441600"/>
        <c:crosses val="autoZero"/>
        <c:auto val="1"/>
        <c:lblAlgn val="ctr"/>
        <c:lblOffset val="100"/>
        <c:noMultiLvlLbl val="0"/>
      </c:catAx>
      <c:valAx>
        <c:axId val="504416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0438912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10"/>
    </c:view3D>
    <c:floor>
      <c:thickness val="0"/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1.6724674269908708E-2"/>
          <c:y val="1.5559469086768137E-2"/>
          <c:w val="0.9665506514601826"/>
          <c:h val="0.875063361015442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город</c:v>
                </c:pt>
              </c:strCache>
            </c:strRef>
          </c:tx>
          <c:spPr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27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0"/>
              <c:layout>
                <c:manualLayout>
                  <c:x val="1.3888888888888889E-3"/>
                  <c:y val="1.3566868638527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9F3-4B71-BF27-5DD07BA079B7}"/>
                </c:ext>
              </c:extLst>
            </c:dLbl>
            <c:dLbl>
              <c:idx val="1"/>
              <c:layout>
                <c:manualLayout>
                  <c:x val="2.7776684164479439E-3"/>
                  <c:y val="1.356665498705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F3-4B71-BF27-5DD07BA079B7}"/>
                </c:ext>
              </c:extLst>
            </c:dLbl>
            <c:dLbl>
              <c:idx val="2"/>
              <c:layout>
                <c:manualLayout>
                  <c:x val="-2.7777777777777779E-3"/>
                  <c:y val="1.6280242366232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9F3-4B71-BF27-5DD07BA079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717</c:v>
                </c:pt>
                <c:pt idx="1">
                  <c:v>603</c:v>
                </c:pt>
                <c:pt idx="2">
                  <c:v>613</c:v>
                </c:pt>
                <c:pt idx="3">
                  <c:v>616</c:v>
                </c:pt>
                <c:pt idx="4">
                  <c:v>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9F3-4B71-BF27-5DD07BA079B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7"/>
        <c:gapDepth val="8"/>
        <c:shape val="box"/>
        <c:axId val="50438912"/>
        <c:axId val="50441600"/>
        <c:axId val="0"/>
      </c:bar3DChart>
      <c:catAx>
        <c:axId val="50438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441600"/>
        <c:crosses val="autoZero"/>
        <c:auto val="1"/>
        <c:lblAlgn val="ctr"/>
        <c:lblOffset val="100"/>
        <c:noMultiLvlLbl val="0"/>
      </c:catAx>
      <c:valAx>
        <c:axId val="504416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0438912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10"/>
    </c:view3D>
    <c:floor>
      <c:thickness val="0"/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"/>
          <c:y val="3.0794638338244605E-2"/>
          <c:w val="1"/>
          <c:h val="0.8575001807559301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город</c:v>
                </c:pt>
              </c:strCache>
            </c:strRef>
          </c:tx>
          <c:spPr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0"/>
              <c:layout>
                <c:manualLayout>
                  <c:x val="9.7222222222221964E-3"/>
                  <c:y val="-0.176721327780081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F7B-42C0-829F-80CC97C72B50}"/>
                </c:ext>
              </c:extLst>
            </c:dLbl>
            <c:dLbl>
              <c:idx val="1"/>
              <c:layout>
                <c:manualLayout>
                  <c:x val="1.6666666666666614E-2"/>
                  <c:y val="-8.6912128416433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F7B-42C0-829F-80CC97C72B50}"/>
                </c:ext>
              </c:extLst>
            </c:dLbl>
            <c:dLbl>
              <c:idx val="2"/>
              <c:layout>
                <c:manualLayout>
                  <c:x val="1.2499999999999898E-2"/>
                  <c:y val="-6.0838489891503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F7B-42C0-829F-80CC97C72B50}"/>
                </c:ext>
              </c:extLst>
            </c:dLbl>
            <c:dLbl>
              <c:idx val="3"/>
              <c:layout>
                <c:manualLayout>
                  <c:x val="1.25000000000000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F7B-42C0-829F-80CC97C72B50}"/>
                </c:ext>
              </c:extLst>
            </c:dLbl>
            <c:dLbl>
              <c:idx val="4"/>
              <c:layout>
                <c:manualLayout>
                  <c:x val="1.1111111111111112E-2"/>
                  <c:y val="-4.0558993261002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F7B-42C0-829F-80CC97C72B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201</c:v>
                </c:pt>
                <c:pt idx="1">
                  <c:v>184</c:v>
                </c:pt>
                <c:pt idx="2">
                  <c:v>190</c:v>
                </c:pt>
                <c:pt idx="3">
                  <c:v>159</c:v>
                </c:pt>
                <c:pt idx="4">
                  <c:v>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F7B-42C0-829F-80CC97C72B5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3"/>
        <c:gapDepth val="20"/>
        <c:shape val="cylinder"/>
        <c:axId val="50805376"/>
        <c:axId val="50861568"/>
        <c:axId val="0"/>
      </c:bar3DChart>
      <c:catAx>
        <c:axId val="50805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861568"/>
        <c:crosses val="autoZero"/>
        <c:auto val="1"/>
        <c:lblAlgn val="ctr"/>
        <c:lblOffset val="100"/>
        <c:noMultiLvlLbl val="0"/>
      </c:catAx>
      <c:valAx>
        <c:axId val="508615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0805376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1.5277777777777777E-2"/>
          <c:y val="3.1148376193008448E-2"/>
          <c:w val="0.78920275590551181"/>
          <c:h val="0.855863286053353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Синтетические  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5000000000000001E-2"/>
                  <c:y val="-1.4158352815003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D4A-44DD-B7C5-1BED7E45F0F9}"/>
                </c:ext>
              </c:extLst>
            </c:dLbl>
            <c:dLbl>
              <c:idx val="1"/>
              <c:layout>
                <c:manualLayout>
                  <c:x val="1.6666666666666718E-2"/>
                  <c:y val="-1.4158352815003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D4A-44DD-B7C5-1BED7E45F0F9}"/>
                </c:ext>
              </c:extLst>
            </c:dLbl>
            <c:dLbl>
              <c:idx val="2"/>
              <c:layout>
                <c:manualLayout>
                  <c:x val="1.5277777777777777E-2"/>
                  <c:y val="-1.1326682252003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D4A-44DD-B7C5-1BED7E45F0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#,##0</c:formatCode>
                <c:ptCount val="4"/>
                <c:pt idx="0">
                  <c:v>83060</c:v>
                </c:pt>
                <c:pt idx="1">
                  <c:v>62620</c:v>
                </c:pt>
                <c:pt idx="2">
                  <c:v>32838</c:v>
                </c:pt>
                <c:pt idx="3">
                  <c:v>32838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51-4202-A8BA-5EFA072BB72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Растительные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2222222222222223E-2"/>
                  <c:y val="-8.49501168900233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37C-4BB0-A800-E9A9B25F8B46}"/>
                </c:ext>
              </c:extLst>
            </c:dLbl>
            <c:dLbl>
              <c:idx val="1"/>
              <c:layout>
                <c:manualLayout>
                  <c:x val="2.4999999999999949E-2"/>
                  <c:y val="-5.191336061410899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37C-4BB0-A800-E9A9B25F8B46}"/>
                </c:ext>
              </c:extLst>
            </c:dLbl>
            <c:dLbl>
              <c:idx val="2"/>
              <c:layout>
                <c:manualLayout>
                  <c:x val="1.8055555555555453E-2"/>
                  <c:y val="-8.49501168900230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337C-4BB0-A800-E9A9B25F8B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Лист1!$C$2:$C$5</c:f>
              <c:numCache>
                <c:formatCode>#,##0</c:formatCode>
                <c:ptCount val="4"/>
                <c:pt idx="0">
                  <c:v>19151</c:v>
                </c:pt>
                <c:pt idx="1">
                  <c:v>19014</c:v>
                </c:pt>
                <c:pt idx="2">
                  <c:v>32629</c:v>
                </c:pt>
                <c:pt idx="3">
                  <c:v>32629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7C-4BB0-A800-E9A9B25F8B4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Героин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9.583333333333334E-2"/>
                  <c:y val="-3.6811717319009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37C-4BB0-A800-E9A9B25F8B46}"/>
                </c:ext>
              </c:extLst>
            </c:dLbl>
            <c:dLbl>
              <c:idx val="1"/>
              <c:layout>
                <c:manualLayout>
                  <c:x val="9.3055555555555503E-2"/>
                  <c:y val="-4.813839957101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37C-4BB0-A800-E9A9B25F8B46}"/>
                </c:ext>
              </c:extLst>
            </c:dLbl>
            <c:dLbl>
              <c:idx val="2"/>
              <c:layout>
                <c:manualLayout>
                  <c:x val="9.0277777777777776E-2"/>
                  <c:y val="-0.101940140268027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337C-4BB0-A800-E9A9B25F8B46}"/>
                </c:ext>
              </c:extLst>
            </c:dLbl>
            <c:dLbl>
              <c:idx val="3"/>
              <c:layout>
                <c:manualLayout>
                  <c:x val="1.3888888888888888E-2"/>
                  <c:y val="-4.8138399571013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37B-43EB-BEFA-CFBCD8199A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Лист1!$D$2:$D$5</c:f>
              <c:numCache>
                <c:formatCode>#,##0</c:formatCode>
                <c:ptCount val="4"/>
                <c:pt idx="0">
                  <c:v>111</c:v>
                </c:pt>
                <c:pt idx="1">
                  <c:v>126</c:v>
                </c:pt>
                <c:pt idx="2">
                  <c:v>2090</c:v>
                </c:pt>
                <c:pt idx="3">
                  <c:v>57227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7C-4BB0-A800-E9A9B25F8B4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0833333333333332E-2"/>
                  <c:y val="-1.1326682252003072E-2"/>
                </c:manualLayout>
              </c:layout>
              <c:tx>
                <c:rich>
                  <a:bodyPr/>
                  <a:lstStyle/>
                  <a:p>
                    <a:fld id="{D22F368E-F1AC-4E2F-ACCD-D1A5873BFA04}" type="VALUE">
                      <a:rPr lang="en-US" sz="1200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E13-47E3-A2B8-6BB4BDCEB78C}"/>
                </c:ext>
              </c:extLst>
            </c:dLbl>
            <c:dLbl>
              <c:idx val="1"/>
              <c:layout>
                <c:manualLayout>
                  <c:x val="1.5277777777777777E-2"/>
                  <c:y val="-8.4950116890023571E-3"/>
                </c:manualLayout>
              </c:layout>
              <c:tx>
                <c:rich>
                  <a:bodyPr/>
                  <a:lstStyle/>
                  <a:p>
                    <a:fld id="{F58D69A6-90AD-4CE9-99D4-E407B4CE68C2}" type="VALUE">
                      <a:rPr lang="en-US" sz="1200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3E13-47E3-A2B8-6BB4BDCEB78C}"/>
                </c:ext>
              </c:extLst>
            </c:dLbl>
            <c:dLbl>
              <c:idx val="2"/>
              <c:layout>
                <c:manualLayout>
                  <c:x val="1.2499999999999949E-2"/>
                  <c:y val="-2.5485035067006914E-2"/>
                </c:manualLayout>
              </c:layout>
              <c:tx>
                <c:rich>
                  <a:bodyPr/>
                  <a:lstStyle/>
                  <a:p>
                    <a:fld id="{0B0C8CB2-BF02-41B7-A86E-A8E279387203}" type="VALUE">
                      <a:rPr lang="en-US" sz="1200" b="1" dirty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E13-47E3-A2B8-6BB4BDCEB78C}"/>
                </c:ext>
              </c:extLst>
            </c:dLbl>
            <c:dLbl>
              <c:idx val="3"/>
              <c:layout>
                <c:manualLayout>
                  <c:x val="1.3888888888888888E-2"/>
                  <c:y val="-2.8316705630007421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fld id="{523D4E3A-5167-4855-BE14-058897DD237D}" type="VALUE">
                      <a:rPr lang="en-US" sz="1200" b="1" dirty="0"/>
                      <a:pPr>
                        <a:defRPr/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1305555555555561E-2"/>
                      <c:h val="5.438234464552278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E13-47E3-A2B8-6BB4BDCEB78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Лист1!$E$2:$E$5</c:f>
              <c:numCache>
                <c:formatCode>#,##0</c:formatCode>
                <c:ptCount val="4"/>
                <c:pt idx="0">
                  <c:v>5376</c:v>
                </c:pt>
                <c:pt idx="1">
                  <c:v>24016</c:v>
                </c:pt>
                <c:pt idx="2">
                  <c:v>5533</c:v>
                </c:pt>
                <c:pt idx="3">
                  <c:v>5533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13-47E3-A2B8-6BB4BDCEB78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1"/>
        <c:gapDepth val="14"/>
        <c:shape val="cylinder"/>
        <c:axId val="50662784"/>
        <c:axId val="50731264"/>
        <c:axId val="0"/>
      </c:bar3DChart>
      <c:catAx>
        <c:axId val="50662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731264"/>
        <c:crosses val="autoZero"/>
        <c:auto val="1"/>
        <c:lblAlgn val="ctr"/>
        <c:lblOffset val="100"/>
        <c:noMultiLvlLbl val="0"/>
      </c:catAx>
      <c:valAx>
        <c:axId val="50731264"/>
        <c:scaling>
          <c:orientation val="minMax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506627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701454505686785"/>
          <c:y val="0.24196580367604345"/>
          <c:w val="0.1719083552055993"/>
          <c:h val="0.27327716815106406"/>
        </c:manualLayout>
      </c:layout>
      <c:overlay val="0"/>
      <c:txPr>
        <a:bodyPr/>
        <a:lstStyle/>
        <a:p>
          <a:pPr>
            <a:defRPr sz="1500" baseline="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1.5277777777777777E-2"/>
          <c:y val="0"/>
          <c:w val="0.94614720034995625"/>
          <c:h val="0.9011700150613658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Синтетические  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6666666666666666E-2"/>
                  <c:y val="-1.13266822520030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D4A-44DD-B7C5-1BED7E45F0F9}"/>
                </c:ext>
              </c:extLst>
            </c:dLbl>
            <c:dLbl>
              <c:idx val="1"/>
              <c:layout>
                <c:manualLayout>
                  <c:x val="1.8055555555555505E-2"/>
                  <c:y val="-5.66334112600153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D4A-44DD-B7C5-1BED7E45F0F9}"/>
                </c:ext>
              </c:extLst>
            </c:dLbl>
            <c:dLbl>
              <c:idx val="2"/>
              <c:layout>
                <c:manualLayout>
                  <c:x val="1.5277777777777777E-2"/>
                  <c:y val="-1.1326682252003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D4A-44DD-B7C5-1BED7E45F0F9}"/>
                </c:ext>
              </c:extLst>
            </c:dLbl>
            <c:dLbl>
              <c:idx val="3"/>
              <c:layout>
                <c:manualLayout>
                  <c:x val="1.1111111111111112E-2"/>
                  <c:y val="-1.0382672122821799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986-45E2-A3B6-B467B85C4E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Лист1!$B$2:$B$6</c:f>
              <c:numCache>
                <c:formatCode>#,##0</c:formatCode>
                <c:ptCount val="5"/>
                <c:pt idx="0">
                  <c:v>8718</c:v>
                </c:pt>
                <c:pt idx="1">
                  <c:v>1770</c:v>
                </c:pt>
                <c:pt idx="2">
                  <c:v>7201</c:v>
                </c:pt>
                <c:pt idx="3">
                  <c:v>20464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51-4202-A8BA-5EFA072BB72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Растительные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2222222222222223E-2"/>
                  <c:y val="-8.49501168900233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37C-4BB0-A800-E9A9B25F8B46}"/>
                </c:ext>
              </c:extLst>
            </c:dLbl>
            <c:dLbl>
              <c:idx val="1"/>
              <c:layout>
                <c:manualLayout>
                  <c:x val="1.9444444444444445E-2"/>
                  <c:y val="-5.66334112600153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37C-4BB0-A800-E9A9B25F8B46}"/>
                </c:ext>
              </c:extLst>
            </c:dLbl>
            <c:dLbl>
              <c:idx val="2"/>
              <c:layout>
                <c:manualLayout>
                  <c:x val="8.8888888888888781E-2"/>
                  <c:y val="-2.83167056300076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337C-4BB0-A800-E9A9B25F8B46}"/>
                </c:ext>
              </c:extLst>
            </c:dLbl>
            <c:dLbl>
              <c:idx val="3"/>
              <c:layout>
                <c:manualLayout>
                  <c:x val="1.1111111111111112E-2"/>
                  <c:y val="-5.66334112600156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986-45E2-A3B6-B467B85C4E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Лист1!$C$2:$C$6</c:f>
              <c:numCache>
                <c:formatCode>#,##0</c:formatCode>
                <c:ptCount val="5"/>
                <c:pt idx="0">
                  <c:v>2338</c:v>
                </c:pt>
                <c:pt idx="1">
                  <c:v>2866</c:v>
                </c:pt>
                <c:pt idx="2">
                  <c:v>694</c:v>
                </c:pt>
                <c:pt idx="3">
                  <c:v>1246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7C-4BB0-A800-E9A9B25F8B4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Героин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9.583333333333334E-2"/>
                  <c:y val="-3.6811717319009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37C-4BB0-A800-E9A9B25F8B46}"/>
                </c:ext>
              </c:extLst>
            </c:dLbl>
            <c:dLbl>
              <c:idx val="1"/>
              <c:layout>
                <c:manualLayout>
                  <c:x val="9.3055555555555503E-2"/>
                  <c:y val="-4.813839957101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37C-4BB0-A800-E9A9B25F8B46}"/>
                </c:ext>
              </c:extLst>
            </c:dLbl>
            <c:dLbl>
              <c:idx val="2"/>
              <c:layout>
                <c:manualLayout>
                  <c:x val="9.0277777777777776E-2"/>
                  <c:y val="-0.101940140268027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337C-4BB0-A800-E9A9B25F8B46}"/>
                </c:ext>
              </c:extLst>
            </c:dLbl>
            <c:dLbl>
              <c:idx val="3"/>
              <c:layout>
                <c:manualLayout>
                  <c:x val="8.8888888888888781E-2"/>
                  <c:y val="-4.8138399571013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37B-43EB-BEFA-CFBCD8199A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Лист1!$D$2:$D$6</c:f>
              <c:numCache>
                <c:formatCode>#,##0</c:formatCode>
                <c:ptCount val="5"/>
                <c:pt idx="0">
                  <c:v>1</c:v>
                </c:pt>
                <c:pt idx="1">
                  <c:v>0</c:v>
                </c:pt>
                <c:pt idx="2">
                  <c:v>317</c:v>
                </c:pt>
                <c:pt idx="3">
                  <c:v>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7C-4BB0-A800-E9A9B25F8B4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666666666666642E-2"/>
                  <c:y val="-2.8316705630007682E-2"/>
                </c:manualLayout>
              </c:layout>
              <c:tx>
                <c:rich>
                  <a:bodyPr/>
                  <a:lstStyle/>
                  <a:p>
                    <a:fld id="{D22F368E-F1AC-4E2F-ACCD-D1A5873BFA04}" type="VALUE">
                      <a:rPr lang="en-US" sz="1200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E13-47E3-A2B8-6BB4BDCEB78C}"/>
                </c:ext>
              </c:extLst>
            </c:dLbl>
            <c:dLbl>
              <c:idx val="1"/>
              <c:layout>
                <c:manualLayout>
                  <c:x val="1.6666666666666666E-2"/>
                  <c:y val="-1.6990023378004714E-2"/>
                </c:manualLayout>
              </c:layout>
              <c:tx>
                <c:rich>
                  <a:bodyPr/>
                  <a:lstStyle/>
                  <a:p>
                    <a:fld id="{F58D69A6-90AD-4CE9-99D4-E407B4CE68C2}" type="VALUE">
                      <a:rPr lang="en-US" sz="1200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3E13-47E3-A2B8-6BB4BDCEB78C}"/>
                </c:ext>
              </c:extLst>
            </c:dLbl>
            <c:dLbl>
              <c:idx val="2"/>
              <c:layout>
                <c:manualLayout>
                  <c:x val="1.2499999999999949E-2"/>
                  <c:y val="-2.5485035067006914E-2"/>
                </c:manualLayout>
              </c:layout>
              <c:tx>
                <c:rich>
                  <a:bodyPr/>
                  <a:lstStyle/>
                  <a:p>
                    <a:fld id="{0B0C8CB2-BF02-41B7-A86E-A8E279387203}" type="VALUE">
                      <a:rPr lang="en-US" sz="1200" b="1" dirty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E13-47E3-A2B8-6BB4BDCEB78C}"/>
                </c:ext>
              </c:extLst>
            </c:dLbl>
            <c:dLbl>
              <c:idx val="3"/>
              <c:layout>
                <c:manualLayout>
                  <c:x val="1.3888888888888888E-2"/>
                  <c:y val="-2.8316705630007682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fld id="{523D4E3A-5167-4855-BE14-058897DD237D}" type="VALUE">
                      <a:rPr lang="en-US" sz="1200" b="1" dirty="0"/>
                      <a:pPr>
                        <a:defRPr/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1305555555555561E-2"/>
                      <c:h val="5.438234464552278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E13-47E3-A2B8-6BB4BDCEB78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Лист1!$E$2:$E$6</c:f>
              <c:numCache>
                <c:formatCode>#,##0</c:formatCode>
                <c:ptCount val="5"/>
                <c:pt idx="0">
                  <c:v>1343</c:v>
                </c:pt>
                <c:pt idx="1">
                  <c:v>264</c:v>
                </c:pt>
                <c:pt idx="2">
                  <c:v>220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13-47E3-A2B8-6BB4BDCEB78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1"/>
        <c:gapDepth val="14"/>
        <c:shape val="cylinder"/>
        <c:axId val="50662784"/>
        <c:axId val="50731264"/>
        <c:axId val="0"/>
      </c:bar3DChart>
      <c:catAx>
        <c:axId val="50662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731264"/>
        <c:crosses val="autoZero"/>
        <c:auto val="1"/>
        <c:lblAlgn val="ctr"/>
        <c:lblOffset val="100"/>
        <c:noMultiLvlLbl val="0"/>
      </c:catAx>
      <c:valAx>
        <c:axId val="50731264"/>
        <c:scaling>
          <c:orientation val="minMax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506627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701454505686785"/>
          <c:y val="0.24196580367604345"/>
          <c:w val="0.1719083552055993"/>
          <c:h val="0.27327716815106406"/>
        </c:manualLayout>
      </c:layout>
      <c:overlay val="0"/>
      <c:txPr>
        <a:bodyPr/>
        <a:lstStyle/>
        <a:p>
          <a:pPr>
            <a:defRPr sz="1500" baseline="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8277541653767396"/>
          <c:y val="6.1732718539678738E-2"/>
          <c:w val="0.71722458346232609"/>
          <c:h val="0.854439009350338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'22_ответственность'!$C$3</c:f>
              <c:strCache>
                <c:ptCount val="1"/>
                <c:pt idx="0">
                  <c:v>Округ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dLbl>
              <c:idx val="0"/>
              <c:layout>
                <c:manualLayout>
                  <c:x val="2.6642697963531596E-4"/>
                  <c:y val="1.30307072935010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5F2-48A6-8543-91FE0B652C32}"/>
                </c:ext>
              </c:extLst>
            </c:dLbl>
            <c:dLbl>
              <c:idx val="1"/>
              <c:layout>
                <c:manualLayout>
                  <c:x val="6.6560064754709793E-3"/>
                  <c:y val="1.56357577805842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5F2-48A6-8543-91FE0B652C32}"/>
                </c:ext>
              </c:extLst>
            </c:dLbl>
            <c:dLbl>
              <c:idx val="2"/>
              <c:layout>
                <c:manualLayout>
                  <c:x val="-1.8728077832621771E-3"/>
                  <c:y val="1.0423996632218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5F2-48A6-8543-91FE0B652C32}"/>
                </c:ext>
              </c:extLst>
            </c:dLbl>
            <c:dLbl>
              <c:idx val="3"/>
              <c:layout>
                <c:manualLayout>
                  <c:x val="-6.3321629062690517E-4"/>
                  <c:y val="2.6059991580545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5F2-48A6-8543-91FE0B652C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 baseline="0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'22_ответственность'!$B$4:$B$6</c:f>
              <c:strCache>
                <c:ptCount val="3"/>
                <c:pt idx="0">
                  <c:v>В целом распространена </c:v>
                </c:pt>
                <c:pt idx="1">
                  <c:v>В целом не распространена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'22_ответственность'!$C$4:$C$6</c:f>
              <c:numCache>
                <c:formatCode>0.00%</c:formatCode>
                <c:ptCount val="3"/>
                <c:pt idx="0">
                  <c:v>0.33</c:v>
                </c:pt>
                <c:pt idx="1">
                  <c:v>0.56999999999999995</c:v>
                </c:pt>
                <c:pt idx="2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5F2-48A6-8543-91FE0B652C32}"/>
            </c:ext>
          </c:extLst>
        </c:ser>
        <c:ser>
          <c:idx val="1"/>
          <c:order val="1"/>
          <c:tx>
            <c:strRef>
              <c:f>'22_ответственность'!$D$3</c:f>
              <c:strCache>
                <c:ptCount val="1"/>
                <c:pt idx="0">
                  <c:v>Город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5.8279840203789846E-8"/>
                  <c:y val="-1.6222624886681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8107350533190585E-2"/>
                      <c:h val="7.692749587214919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5F2-48A6-8543-91FE0B652C32}"/>
                </c:ext>
              </c:extLst>
            </c:dLbl>
            <c:dLbl>
              <c:idx val="1"/>
              <c:layout>
                <c:manualLayout>
                  <c:x val="7.4015397067544939E-3"/>
                  <c:y val="-1.45405519223201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5F2-48A6-8543-91FE0B652C32}"/>
                </c:ext>
              </c:extLst>
            </c:dLbl>
            <c:dLbl>
              <c:idx val="2"/>
              <c:layout>
                <c:manualLayout>
                  <c:x val="8.50185646972932E-3"/>
                  <c:y val="4.80667864363767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5F2-48A6-8543-91FE0B652C32}"/>
                </c:ext>
              </c:extLst>
            </c:dLbl>
            <c:dLbl>
              <c:idx val="3"/>
              <c:layout>
                <c:manualLayout>
                  <c:x val="-4.594494169181949E-3"/>
                  <c:y val="2.3716774281529969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5F2-48A6-8543-91FE0B652C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 baseline="0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'22_ответственность'!$B$4:$B$6</c:f>
              <c:strCache>
                <c:ptCount val="3"/>
                <c:pt idx="0">
                  <c:v>В целом распространена </c:v>
                </c:pt>
                <c:pt idx="1">
                  <c:v>В целом не распространена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'22_ответственность'!$D$4:$D$6</c:f>
              <c:numCache>
                <c:formatCode>0.00%</c:formatCode>
                <c:ptCount val="3"/>
                <c:pt idx="0">
                  <c:v>0.61</c:v>
                </c:pt>
                <c:pt idx="1">
                  <c:v>0.18</c:v>
                </c:pt>
                <c:pt idx="2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5F2-48A6-8543-91FE0B652C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890624"/>
        <c:axId val="52904704"/>
      </c:barChart>
      <c:catAx>
        <c:axId val="5289062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ru-RU"/>
          </a:p>
        </c:txPr>
        <c:crossAx val="52904704"/>
        <c:crosses val="autoZero"/>
        <c:auto val="1"/>
        <c:lblAlgn val="ctr"/>
        <c:lblOffset val="100"/>
        <c:noMultiLvlLbl val="0"/>
      </c:catAx>
      <c:valAx>
        <c:axId val="52904704"/>
        <c:scaling>
          <c:orientation val="minMax"/>
        </c:scaling>
        <c:delete val="1"/>
        <c:axPos val="t"/>
        <c:numFmt formatCode="0.00%" sourceLinked="1"/>
        <c:majorTickMark val="out"/>
        <c:minorTickMark val="none"/>
        <c:tickLblPos val="nextTo"/>
        <c:crossAx val="5289062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800" baseline="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217" cy="499113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5981" y="0"/>
            <a:ext cx="2951217" cy="499113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98B77B0E-9B58-43C3-83C2-406FE92EFB09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1813"/>
            <a:ext cx="2951217" cy="499113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5981" y="9441813"/>
            <a:ext cx="2951217" cy="499113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1624751B-C6FD-4219-A8E5-05B55C8CA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726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217" cy="499113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981" y="0"/>
            <a:ext cx="2951217" cy="499113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30A13C28-6AD8-4F7F-9426-9A7E22579C15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198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4488"/>
            <a:ext cx="5447666" cy="3913425"/>
          </a:xfrm>
          <a:prstGeom prst="rect">
            <a:avLst/>
          </a:prstGeom>
        </p:spPr>
        <p:txBody>
          <a:bodyPr vert="horz" lIns="91568" tIns="45784" rIns="91568" bIns="4578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1813"/>
            <a:ext cx="2951217" cy="499113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981" y="9441813"/>
            <a:ext cx="2951217" cy="499113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516FB9D8-5D98-499F-9E88-9347C80C02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558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FB9D8-5D98-499F-9E88-9347C80C028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373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FB9D8-5D98-499F-9E88-9347C80C028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863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FB9D8-5D98-499F-9E88-9347C80C028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693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FB9D8-5D98-499F-9E88-9347C80C028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579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FB9D8-5D98-499F-9E88-9347C80C028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577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FB9D8-5D98-499F-9E88-9347C80C028D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018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2F8E8-A56C-4318-9B9C-4D00A9FDE0B5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14B40-B835-40BE-8B9F-75DD89B5A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8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2F8E8-A56C-4318-9B9C-4D00A9FDE0B5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14B40-B835-40BE-8B9F-75DD89B5A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16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799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2F8E8-A56C-4318-9B9C-4D00A9FDE0B5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14B40-B835-40BE-8B9F-75DD89B5A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72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2F8E8-A56C-4318-9B9C-4D00A9FDE0B5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14B40-B835-40BE-8B9F-75DD89B5A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8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2F8E8-A56C-4318-9B9C-4D00A9FDE0B5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14B40-B835-40BE-8B9F-75DD89B5A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73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2F8E8-A56C-4318-9B9C-4D00A9FDE0B5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14B40-B835-40BE-8B9F-75DD89B5A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1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2F8E8-A56C-4318-9B9C-4D00A9FDE0B5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14B40-B835-40BE-8B9F-75DD89B5A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47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5" indent="0">
              <a:buNone/>
              <a:defRPr sz="1600" b="1"/>
            </a:lvl4pPr>
            <a:lvl5pPr marL="1828553" indent="0">
              <a:buNone/>
              <a:defRPr sz="1600" b="1"/>
            </a:lvl5pPr>
            <a:lvl6pPr marL="2285691" indent="0">
              <a:buNone/>
              <a:defRPr sz="1600" b="1"/>
            </a:lvl6pPr>
            <a:lvl7pPr marL="2742830" indent="0">
              <a:buNone/>
              <a:defRPr sz="1600" b="1"/>
            </a:lvl7pPr>
            <a:lvl8pPr marL="3199968" indent="0">
              <a:buNone/>
              <a:defRPr sz="1600" b="1"/>
            </a:lvl8pPr>
            <a:lvl9pPr marL="36571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5" indent="0">
              <a:buNone/>
              <a:defRPr sz="1600" b="1"/>
            </a:lvl4pPr>
            <a:lvl5pPr marL="1828553" indent="0">
              <a:buNone/>
              <a:defRPr sz="1600" b="1"/>
            </a:lvl5pPr>
            <a:lvl6pPr marL="2285691" indent="0">
              <a:buNone/>
              <a:defRPr sz="1600" b="1"/>
            </a:lvl6pPr>
            <a:lvl7pPr marL="2742830" indent="0">
              <a:buNone/>
              <a:defRPr sz="1600" b="1"/>
            </a:lvl7pPr>
            <a:lvl8pPr marL="3199968" indent="0">
              <a:buNone/>
              <a:defRPr sz="1600" b="1"/>
            </a:lvl8pPr>
            <a:lvl9pPr marL="36571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2F8E8-A56C-4318-9B9C-4D00A9FDE0B5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14B40-B835-40BE-8B9F-75DD89B5A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2F8E8-A56C-4318-9B9C-4D00A9FDE0B5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14B40-B835-40BE-8B9F-75DD89B5A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33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2F8E8-A56C-4318-9B9C-4D00A9FDE0B5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14B40-B835-40BE-8B9F-75DD89B5A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62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300"/>
            </a:lvl2pPr>
            <a:lvl3pPr marL="914277" indent="0">
              <a:buNone/>
              <a:defRPr sz="1000"/>
            </a:lvl3pPr>
            <a:lvl4pPr marL="1371415" indent="0">
              <a:buNone/>
              <a:defRPr sz="900"/>
            </a:lvl4pPr>
            <a:lvl5pPr marL="1828553" indent="0">
              <a:buNone/>
              <a:defRPr sz="900"/>
            </a:lvl5pPr>
            <a:lvl6pPr marL="2285691" indent="0">
              <a:buNone/>
              <a:defRPr sz="900"/>
            </a:lvl6pPr>
            <a:lvl7pPr marL="2742830" indent="0">
              <a:buNone/>
              <a:defRPr sz="900"/>
            </a:lvl7pPr>
            <a:lvl8pPr marL="3199968" indent="0">
              <a:buNone/>
              <a:defRPr sz="900"/>
            </a:lvl8pPr>
            <a:lvl9pPr marL="36571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2F8E8-A56C-4318-9B9C-4D00A9FDE0B5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14B40-B835-40BE-8B9F-75DD89B5A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05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2F8E8-A56C-4318-9B9C-4D00A9FDE0B5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14B40-B835-40BE-8B9F-75DD89B5A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73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100"/>
            </a:lvl1pPr>
            <a:lvl2pPr marL="457138" indent="0">
              <a:buNone/>
              <a:defRPr sz="2800"/>
            </a:lvl2pPr>
            <a:lvl3pPr marL="914277" indent="0">
              <a:buNone/>
              <a:defRPr sz="2400"/>
            </a:lvl3pPr>
            <a:lvl4pPr marL="1371415" indent="0">
              <a:buNone/>
              <a:defRPr sz="2000"/>
            </a:lvl4pPr>
            <a:lvl5pPr marL="1828553" indent="0">
              <a:buNone/>
              <a:defRPr sz="2000"/>
            </a:lvl5pPr>
            <a:lvl6pPr marL="2285691" indent="0">
              <a:buNone/>
              <a:defRPr sz="2000"/>
            </a:lvl6pPr>
            <a:lvl7pPr marL="2742830" indent="0">
              <a:buNone/>
              <a:defRPr sz="2000"/>
            </a:lvl7pPr>
            <a:lvl8pPr marL="3199968" indent="0">
              <a:buNone/>
              <a:defRPr sz="2000"/>
            </a:lvl8pPr>
            <a:lvl9pPr marL="3657106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300"/>
            </a:lvl2pPr>
            <a:lvl3pPr marL="914277" indent="0">
              <a:buNone/>
              <a:defRPr sz="1000"/>
            </a:lvl3pPr>
            <a:lvl4pPr marL="1371415" indent="0">
              <a:buNone/>
              <a:defRPr sz="900"/>
            </a:lvl4pPr>
            <a:lvl5pPr marL="1828553" indent="0">
              <a:buNone/>
              <a:defRPr sz="900"/>
            </a:lvl5pPr>
            <a:lvl6pPr marL="2285691" indent="0">
              <a:buNone/>
              <a:defRPr sz="900"/>
            </a:lvl6pPr>
            <a:lvl7pPr marL="2742830" indent="0">
              <a:buNone/>
              <a:defRPr sz="900"/>
            </a:lvl7pPr>
            <a:lvl8pPr marL="3199968" indent="0">
              <a:buNone/>
              <a:defRPr sz="900"/>
            </a:lvl8pPr>
            <a:lvl9pPr marL="36571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2F8E8-A56C-4318-9B9C-4D00A9FDE0B5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14B40-B835-40BE-8B9F-75DD89B5A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20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2F8E8-A56C-4318-9B9C-4D00A9FDE0B5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14B40-B835-40BE-8B9F-75DD89B5A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16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799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2F8E8-A56C-4318-9B9C-4D00A9FDE0B5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14B40-B835-40BE-8B9F-75DD89B5A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72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2F8E8-A56C-4318-9B9C-4D00A9FDE0B5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14B40-B835-40BE-8B9F-75DD89B5A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1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2F8E8-A56C-4318-9B9C-4D00A9FDE0B5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14B40-B835-40BE-8B9F-75DD89B5A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47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5" indent="0">
              <a:buNone/>
              <a:defRPr sz="1600" b="1"/>
            </a:lvl4pPr>
            <a:lvl5pPr marL="1828553" indent="0">
              <a:buNone/>
              <a:defRPr sz="1600" b="1"/>
            </a:lvl5pPr>
            <a:lvl6pPr marL="2285691" indent="0">
              <a:buNone/>
              <a:defRPr sz="1600" b="1"/>
            </a:lvl6pPr>
            <a:lvl7pPr marL="2742830" indent="0">
              <a:buNone/>
              <a:defRPr sz="1600" b="1"/>
            </a:lvl7pPr>
            <a:lvl8pPr marL="3199968" indent="0">
              <a:buNone/>
              <a:defRPr sz="1600" b="1"/>
            </a:lvl8pPr>
            <a:lvl9pPr marL="36571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5" indent="0">
              <a:buNone/>
              <a:defRPr sz="1600" b="1"/>
            </a:lvl4pPr>
            <a:lvl5pPr marL="1828553" indent="0">
              <a:buNone/>
              <a:defRPr sz="1600" b="1"/>
            </a:lvl5pPr>
            <a:lvl6pPr marL="2285691" indent="0">
              <a:buNone/>
              <a:defRPr sz="1600" b="1"/>
            </a:lvl6pPr>
            <a:lvl7pPr marL="2742830" indent="0">
              <a:buNone/>
              <a:defRPr sz="1600" b="1"/>
            </a:lvl7pPr>
            <a:lvl8pPr marL="3199968" indent="0">
              <a:buNone/>
              <a:defRPr sz="1600" b="1"/>
            </a:lvl8pPr>
            <a:lvl9pPr marL="36571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2F8E8-A56C-4318-9B9C-4D00A9FDE0B5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14B40-B835-40BE-8B9F-75DD89B5A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2F8E8-A56C-4318-9B9C-4D00A9FDE0B5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14B40-B835-40BE-8B9F-75DD89B5A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33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2F8E8-A56C-4318-9B9C-4D00A9FDE0B5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14B40-B835-40BE-8B9F-75DD89B5A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62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300"/>
            </a:lvl2pPr>
            <a:lvl3pPr marL="914277" indent="0">
              <a:buNone/>
              <a:defRPr sz="1000"/>
            </a:lvl3pPr>
            <a:lvl4pPr marL="1371415" indent="0">
              <a:buNone/>
              <a:defRPr sz="900"/>
            </a:lvl4pPr>
            <a:lvl5pPr marL="1828553" indent="0">
              <a:buNone/>
              <a:defRPr sz="900"/>
            </a:lvl5pPr>
            <a:lvl6pPr marL="2285691" indent="0">
              <a:buNone/>
              <a:defRPr sz="900"/>
            </a:lvl6pPr>
            <a:lvl7pPr marL="2742830" indent="0">
              <a:buNone/>
              <a:defRPr sz="900"/>
            </a:lvl7pPr>
            <a:lvl8pPr marL="3199968" indent="0">
              <a:buNone/>
              <a:defRPr sz="900"/>
            </a:lvl8pPr>
            <a:lvl9pPr marL="36571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2F8E8-A56C-4318-9B9C-4D00A9FDE0B5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14B40-B835-40BE-8B9F-75DD89B5A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05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100"/>
            </a:lvl1pPr>
            <a:lvl2pPr marL="457138" indent="0">
              <a:buNone/>
              <a:defRPr sz="2800"/>
            </a:lvl2pPr>
            <a:lvl3pPr marL="914277" indent="0">
              <a:buNone/>
              <a:defRPr sz="2400"/>
            </a:lvl3pPr>
            <a:lvl4pPr marL="1371415" indent="0">
              <a:buNone/>
              <a:defRPr sz="2000"/>
            </a:lvl4pPr>
            <a:lvl5pPr marL="1828553" indent="0">
              <a:buNone/>
              <a:defRPr sz="2000"/>
            </a:lvl5pPr>
            <a:lvl6pPr marL="2285691" indent="0">
              <a:buNone/>
              <a:defRPr sz="2000"/>
            </a:lvl6pPr>
            <a:lvl7pPr marL="2742830" indent="0">
              <a:buNone/>
              <a:defRPr sz="2000"/>
            </a:lvl7pPr>
            <a:lvl8pPr marL="3199968" indent="0">
              <a:buNone/>
              <a:defRPr sz="2000"/>
            </a:lvl8pPr>
            <a:lvl9pPr marL="3657106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300"/>
            </a:lvl2pPr>
            <a:lvl3pPr marL="914277" indent="0">
              <a:buNone/>
              <a:defRPr sz="1000"/>
            </a:lvl3pPr>
            <a:lvl4pPr marL="1371415" indent="0">
              <a:buNone/>
              <a:defRPr sz="900"/>
            </a:lvl4pPr>
            <a:lvl5pPr marL="1828553" indent="0">
              <a:buNone/>
              <a:defRPr sz="900"/>
            </a:lvl5pPr>
            <a:lvl6pPr marL="2285691" indent="0">
              <a:buNone/>
              <a:defRPr sz="900"/>
            </a:lvl6pPr>
            <a:lvl7pPr marL="2742830" indent="0">
              <a:buNone/>
              <a:defRPr sz="900"/>
            </a:lvl7pPr>
            <a:lvl8pPr marL="3199968" indent="0">
              <a:buNone/>
              <a:defRPr sz="900"/>
            </a:lvl8pPr>
            <a:lvl9pPr marL="36571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2F8E8-A56C-4318-9B9C-4D00A9FDE0B5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14B40-B835-40BE-8B9F-75DD89B5A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20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3" rIns="91428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3" rIns="91428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2F8E8-A56C-4318-9B9C-4D00A9FDE0B5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r">
              <a:defRPr sz="13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14B40-B835-40BE-8B9F-75DD89B5A25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defTabSz="912813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fontAlgn="base">
        <a:spcBef>
          <a:spcPct val="20000"/>
        </a:spcBef>
        <a:spcAft>
          <a:spcPct val="0"/>
        </a:spcAft>
        <a:buFont typeface="Arial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60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9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7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5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7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5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0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8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6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3" rIns="91428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3" rIns="91428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2F8E8-A56C-4318-9B9C-4D00A9FDE0B5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r">
              <a:defRPr sz="13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14B40-B835-40BE-8B9F-75DD89B5A25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defTabSz="912813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fontAlgn="base">
        <a:spcBef>
          <a:spcPct val="20000"/>
        </a:spcBef>
        <a:spcAft>
          <a:spcPct val="0"/>
        </a:spcAft>
        <a:buFont typeface="Arial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60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9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7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5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7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5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0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8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6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0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4.xml"/><Relationship Id="rId5" Type="http://schemas.openxmlformats.org/officeDocument/2006/relationships/chart" Target="../charts/chart5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5.x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7.xml"/><Relationship Id="rId4" Type="http://schemas.openxmlformats.org/officeDocument/2006/relationships/chart" Target="../charts/char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8.xml"/><Relationship Id="rId4" Type="http://schemas.openxmlformats.org/officeDocument/2006/relationships/chart" Target="../charts/char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1.xml"/><Relationship Id="rId4" Type="http://schemas.openxmlformats.org/officeDocument/2006/relationships/chart" Target="../charts/char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3.xml"/><Relationship Id="rId4" Type="http://schemas.openxmlformats.org/officeDocument/2006/relationships/chart" Target="../charts/char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5.xml"/><Relationship Id="rId4" Type="http://schemas.openxmlformats.org/officeDocument/2006/relationships/chart" Target="../charts/char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7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9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7.xml"/><Relationship Id="rId5" Type="http://schemas.openxmlformats.org/officeDocument/2006/relationships/chart" Target="../charts/char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9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692696"/>
            <a:ext cx="65527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chemeClr val="tx2"/>
                </a:solidFill>
                <a:cs typeface="Times New Roman" panose="02020603050405020304" pitchFamily="18" charset="0"/>
              </a:rPr>
              <a:t>Публичное обсуждение результатов мониторинга наркоситуации </a:t>
            </a:r>
            <a:br>
              <a:rPr lang="ru-RU" sz="3000" b="1" dirty="0">
                <a:solidFill>
                  <a:schemeClr val="tx2"/>
                </a:solidFill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chemeClr val="tx2"/>
                </a:solidFill>
                <a:cs typeface="Times New Roman" panose="02020603050405020304" pitchFamily="18" charset="0"/>
              </a:rPr>
              <a:t>в ХМАО – Югре за </a:t>
            </a:r>
            <a:r>
              <a:rPr lang="ru-RU" sz="3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2023 </a:t>
            </a:r>
            <a:r>
              <a:rPr lang="ru-RU" sz="3000" b="1" dirty="0">
                <a:solidFill>
                  <a:schemeClr val="tx2"/>
                </a:solidFill>
                <a:cs typeface="Times New Roman" panose="02020603050405020304" pitchFamily="18" charset="0"/>
              </a:rPr>
              <a:t>год </a:t>
            </a:r>
            <a:br>
              <a:rPr lang="ru-RU" sz="3000" b="1" dirty="0">
                <a:solidFill>
                  <a:schemeClr val="tx2"/>
                </a:solidFill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chemeClr val="tx2"/>
                </a:solidFill>
                <a:cs typeface="Times New Roman" panose="02020603050405020304" pitchFamily="18" charset="0"/>
              </a:rPr>
              <a:t>и эффективности реализации мер, направленных на улучшение ситуации, связанной с наркотизацией </a:t>
            </a:r>
            <a:r>
              <a:rPr lang="ru-RU" sz="3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населения</a:t>
            </a:r>
          </a:p>
          <a:p>
            <a:pPr algn="ctr"/>
            <a:endParaRPr lang="ru-RU" sz="3000" b="1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3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2024 год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14" y="5210616"/>
            <a:ext cx="37739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/>
              <a:t>Ефремов Сергей Иванович</a:t>
            </a:r>
            <a:r>
              <a:rPr lang="ru-RU" sz="1400" dirty="0"/>
              <a:t>, </a:t>
            </a:r>
            <a:endParaRPr lang="ru-RU" sz="1400" dirty="0" smtClean="0"/>
          </a:p>
          <a:p>
            <a:pPr algn="r"/>
            <a:r>
              <a:rPr lang="ru-RU" sz="1200" dirty="0" smtClean="0"/>
              <a:t>начальник </a:t>
            </a:r>
            <a:r>
              <a:rPr lang="ru-RU" sz="1200" dirty="0"/>
              <a:t>управления по вопросам законности, правопорядка и безопасности администрации города</a:t>
            </a:r>
          </a:p>
        </p:txBody>
      </p:sp>
    </p:spTree>
    <p:extLst>
      <p:ext uri="{BB962C8B-B14F-4D97-AF65-F5344CB8AC3E}">
        <p14:creationId xmlns:p14="http://schemas.microsoft.com/office/powerpoint/2010/main" val="3675046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98072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СМЕРТЕЛЬНЫЕ </a:t>
            </a:r>
            <a:r>
              <a:rPr lang="ru-RU" sz="2000" b="1" dirty="0">
                <a:solidFill>
                  <a:schemeClr val="tx2"/>
                </a:solidFill>
              </a:rPr>
              <a:t>ОТРАВЛЕНИЯ ОТ НАРКОТИЧЕСКИХ </a:t>
            </a:r>
            <a:r>
              <a:rPr lang="ru-RU" sz="2000" b="1" dirty="0" smtClean="0">
                <a:solidFill>
                  <a:schemeClr val="tx2"/>
                </a:solidFill>
              </a:rPr>
              <a:t>СРЕДСТВ В РАСЧЕТЕ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НА 100 ТЫСЯЧ НАСЕЛЕНИЯ  </a:t>
            </a:r>
            <a:endParaRPr lang="ru-RU" sz="2000" dirty="0"/>
          </a:p>
        </p:txBody>
      </p:sp>
      <p:graphicFrame>
        <p:nvGraphicFramePr>
          <p:cNvPr id="6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1404775"/>
              </p:ext>
            </p:extLst>
          </p:nvPr>
        </p:nvGraphicFramePr>
        <p:xfrm>
          <a:off x="251520" y="1600200"/>
          <a:ext cx="8712968" cy="506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179323" y="4462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3604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172400" y="-17140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11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6720"/>
            <a:ext cx="9144000" cy="619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011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172400" y="-17140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12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3549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172400" y="-17140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13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6720"/>
            <a:ext cx="9144000" cy="561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056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779" y="1137518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ДИНАМИКА КОЛИЧЕСТВА ЗАРЕГИСТРИРОВАННЫХ ПРЕСТУПЛЕНИЙ, СВЯЗАННЫХ С НЕЗАКОННЫМ ОБОРОТОМ </a:t>
            </a:r>
            <a:r>
              <a:rPr lang="ru-RU" b="1" dirty="0" smtClean="0">
                <a:solidFill>
                  <a:schemeClr val="tx2"/>
                </a:solidFill>
              </a:rPr>
              <a:t>НАРКОТИКОВ В ГОРОДЕ  </a:t>
            </a:r>
            <a:r>
              <a:rPr lang="ru-RU" b="1" dirty="0">
                <a:solidFill>
                  <a:schemeClr val="tx2"/>
                </a:solidFill>
              </a:rPr>
              <a:t>(</a:t>
            </a:r>
            <a:r>
              <a:rPr lang="ru-RU" b="1" dirty="0" smtClean="0">
                <a:solidFill>
                  <a:schemeClr val="tx2"/>
                </a:solidFill>
              </a:rPr>
              <a:t>2019 – 2023 </a:t>
            </a:r>
            <a:r>
              <a:rPr lang="ru-RU" b="1" dirty="0" err="1">
                <a:solidFill>
                  <a:schemeClr val="tx2"/>
                </a:solidFill>
              </a:rPr>
              <a:t>г.г</a:t>
            </a:r>
            <a:r>
              <a:rPr lang="ru-RU" b="1" dirty="0">
                <a:solidFill>
                  <a:schemeClr val="tx2"/>
                </a:solidFill>
              </a:rPr>
              <a:t>.)</a:t>
            </a:r>
          </a:p>
        </p:txBody>
      </p:sp>
      <p:graphicFrame>
        <p:nvGraphicFramePr>
          <p:cNvPr id="6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8119124"/>
              </p:ext>
            </p:extLst>
          </p:nvPr>
        </p:nvGraphicFramePr>
        <p:xfrm>
          <a:off x="0" y="1916832"/>
          <a:ext cx="914400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147383" y="81205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14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4229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779" y="1137518"/>
            <a:ext cx="8928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ЧИСЛО ЛИЦ, ПРИВЛЕЧЕННЫХ К УГОЛОВНОЙ ОТВЕТСТВЕННОСТИ ЗА СОВЕРШЕНИЕ ПРЕСТУПЛЕНИЙ </a:t>
            </a:r>
            <a:r>
              <a:rPr lang="ru-RU" b="1" dirty="0" smtClean="0">
                <a:solidFill>
                  <a:schemeClr val="tx2"/>
                </a:solidFill>
              </a:rPr>
              <a:t>В </a:t>
            </a:r>
            <a:r>
              <a:rPr lang="ru-RU" b="1" dirty="0">
                <a:solidFill>
                  <a:schemeClr val="tx2"/>
                </a:solidFill>
              </a:rPr>
              <a:t>СФЕРЕ НЕЗАКОННОГО ОБОРОТА </a:t>
            </a:r>
            <a:r>
              <a:rPr lang="ru-RU" b="1" dirty="0" smtClean="0">
                <a:solidFill>
                  <a:schemeClr val="tx2"/>
                </a:solidFill>
              </a:rPr>
              <a:t>НАРКОТИКОВ В ГОРОДЕ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>
                <a:solidFill>
                  <a:schemeClr val="tx2"/>
                </a:solidFill>
              </a:rPr>
              <a:t>(</a:t>
            </a:r>
            <a:r>
              <a:rPr lang="ru-RU" b="1" dirty="0" smtClean="0">
                <a:solidFill>
                  <a:schemeClr val="tx2"/>
                </a:solidFill>
              </a:rPr>
              <a:t>2019-2023 </a:t>
            </a:r>
            <a:r>
              <a:rPr lang="ru-RU" b="1" dirty="0" err="1">
                <a:solidFill>
                  <a:schemeClr val="tx2"/>
                </a:solidFill>
              </a:rPr>
              <a:t>г.г</a:t>
            </a:r>
            <a:r>
              <a:rPr lang="ru-RU" b="1" dirty="0">
                <a:solidFill>
                  <a:schemeClr val="tx2"/>
                </a:solidFill>
              </a:rPr>
              <a:t>.)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92851666"/>
              </p:ext>
            </p:extLst>
          </p:nvPr>
        </p:nvGraphicFramePr>
        <p:xfrm>
          <a:off x="107504" y="2060848"/>
          <a:ext cx="9144000" cy="454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181990" y="444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15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8453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181990" y="444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16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7776"/>
            <a:ext cx="9144000" cy="559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693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3391214"/>
              </p:ext>
            </p:extLst>
          </p:nvPr>
        </p:nvGraphicFramePr>
        <p:xfrm>
          <a:off x="31948" y="2060848"/>
          <a:ext cx="9144000" cy="4484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120894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ДИНАМИКА </a:t>
            </a:r>
            <a:r>
              <a:rPr lang="ru-RU" sz="2000" b="1" dirty="0">
                <a:solidFill>
                  <a:schemeClr val="tx2"/>
                </a:solidFill>
              </a:rPr>
              <a:t>КОЛИЧЕСТВА НАРКОТИЧЕСКИХ ВЕЩЕСТВ, </a:t>
            </a:r>
            <a:br>
              <a:rPr lang="ru-RU" sz="2000" b="1" dirty="0">
                <a:solidFill>
                  <a:schemeClr val="tx2"/>
                </a:solidFill>
              </a:rPr>
            </a:br>
            <a:r>
              <a:rPr lang="ru-RU" sz="2000" b="1" dirty="0">
                <a:solidFill>
                  <a:schemeClr val="tx2"/>
                </a:solidFill>
              </a:rPr>
              <a:t>ИЗЪЯТЫХ ИЗ НЕЗАКОННОГО </a:t>
            </a:r>
            <a:r>
              <a:rPr lang="ru-RU" sz="2000" b="1" dirty="0" smtClean="0">
                <a:solidFill>
                  <a:schemeClr val="tx2"/>
                </a:solidFill>
              </a:rPr>
              <a:t>ОБОРОТА В ОКРУГЕ В 2020 </a:t>
            </a:r>
            <a:r>
              <a:rPr lang="ru-RU" sz="2000" b="1" dirty="0">
                <a:solidFill>
                  <a:schemeClr val="tx2"/>
                </a:solidFill>
              </a:rPr>
              <a:t>– </a:t>
            </a:r>
            <a:r>
              <a:rPr lang="ru-RU" sz="2000" b="1" dirty="0" smtClean="0">
                <a:solidFill>
                  <a:schemeClr val="tx2"/>
                </a:solidFill>
              </a:rPr>
              <a:t>2023 ГОДАХ (в гр.)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181990" y="444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17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3755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7488047"/>
              </p:ext>
            </p:extLst>
          </p:nvPr>
        </p:nvGraphicFramePr>
        <p:xfrm>
          <a:off x="31948" y="2060848"/>
          <a:ext cx="9144000" cy="4484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120894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ДИНАМИКА </a:t>
            </a:r>
            <a:r>
              <a:rPr lang="ru-RU" sz="2000" b="1" dirty="0">
                <a:solidFill>
                  <a:schemeClr val="tx2"/>
                </a:solidFill>
              </a:rPr>
              <a:t>КОЛИЧЕСТВА НАРКОТИЧЕСКИХ ВЕЩЕСТВ, </a:t>
            </a:r>
            <a:br>
              <a:rPr lang="ru-RU" sz="2000" b="1" dirty="0">
                <a:solidFill>
                  <a:schemeClr val="tx2"/>
                </a:solidFill>
              </a:rPr>
            </a:br>
            <a:r>
              <a:rPr lang="ru-RU" sz="2000" b="1" dirty="0">
                <a:solidFill>
                  <a:schemeClr val="tx2"/>
                </a:solidFill>
              </a:rPr>
              <a:t>ИЗЪЯТЫХ ИЗ НЕЗАКОННОГО </a:t>
            </a:r>
            <a:r>
              <a:rPr lang="ru-RU" sz="2000" b="1" dirty="0" smtClean="0">
                <a:solidFill>
                  <a:schemeClr val="tx2"/>
                </a:solidFill>
              </a:rPr>
              <a:t>ОБОРОТА В ГОРОДЕ В 2020 </a:t>
            </a:r>
            <a:r>
              <a:rPr lang="ru-RU" sz="2000" b="1" dirty="0">
                <a:solidFill>
                  <a:schemeClr val="tx2"/>
                </a:solidFill>
              </a:rPr>
              <a:t>– </a:t>
            </a:r>
            <a:r>
              <a:rPr lang="ru-RU" sz="2000" b="1" dirty="0" smtClean="0">
                <a:solidFill>
                  <a:schemeClr val="tx2"/>
                </a:solidFill>
              </a:rPr>
              <a:t>2023 ГОДАХ (в гр.)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181990" y="444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18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84257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181990" y="444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19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1634"/>
            <a:ext cx="9144000" cy="546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38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20894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УРОВЕНЬ БОЛЕЗНЕННОСТИ НАРКОМАНИЕЙ В 2022 И 2023 ГОДАХ В ОКРУГЕ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(НА 100 ТЫСЯЧ НАСЕЛЕНИЯ)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54851" y="4462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5"/>
          <a:stretch/>
        </p:blipFill>
        <p:spPr bwMode="auto">
          <a:xfrm>
            <a:off x="107504" y="1844824"/>
            <a:ext cx="9036496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6310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181990" y="444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6720"/>
            <a:ext cx="9144000" cy="554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41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208946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ОЦЕНКА РАСПРОСТРАНЕННОСТИ ПРОБЛЕМЫ </a:t>
            </a:r>
            <a:r>
              <a:rPr lang="ru-RU" sz="2000" b="1" dirty="0" smtClean="0">
                <a:solidFill>
                  <a:schemeClr val="tx2"/>
                </a:solidFill>
              </a:rPr>
              <a:t>НАРКОМАНИИ</a:t>
            </a:r>
            <a:endParaRPr lang="ru-RU" sz="2000" dirty="0"/>
          </a:p>
        </p:txBody>
      </p:sp>
      <p:graphicFrame>
        <p:nvGraphicFramePr>
          <p:cNvPr id="7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0074664"/>
              </p:ext>
            </p:extLst>
          </p:nvPr>
        </p:nvGraphicFramePr>
        <p:xfrm>
          <a:off x="282352" y="1605826"/>
          <a:ext cx="8579296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181990" y="444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21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87176"/>
            <a:ext cx="288032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46343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208946"/>
            <a:ext cx="914400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chemeClr val="tx2"/>
                </a:solidFill>
              </a:rPr>
              <a:t>ОЦЕНКА </a:t>
            </a:r>
            <a:r>
              <a:rPr lang="ru-RU" sz="2500" b="1" dirty="0" smtClean="0">
                <a:solidFill>
                  <a:schemeClr val="tx2"/>
                </a:solidFill>
              </a:rPr>
              <a:t>ДОСТУПНОСТИ НАРКОТИКОВ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(трудно ли достать сегодня наркотики?)</a:t>
            </a:r>
            <a:endParaRPr lang="ru-RU" sz="2800" dirty="0"/>
          </a:p>
        </p:txBody>
      </p:sp>
      <p:graphicFrame>
        <p:nvGraphicFramePr>
          <p:cNvPr id="7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7682050"/>
              </p:ext>
            </p:extLst>
          </p:nvPr>
        </p:nvGraphicFramePr>
        <p:xfrm>
          <a:off x="282352" y="1916832"/>
          <a:ext cx="8579296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181990" y="444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22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6619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208946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chemeClr val="tx2">
                    <a:lumMod val="75000"/>
                  </a:schemeClr>
                </a:solidFill>
              </a:rPr>
              <a:t>Информированность о законодательной ответственности за употребление, хранение и сбыт наркотических веществ</a:t>
            </a:r>
          </a:p>
        </p:txBody>
      </p:sp>
      <p:graphicFrame>
        <p:nvGraphicFramePr>
          <p:cNvPr id="7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1709122"/>
              </p:ext>
            </p:extLst>
          </p:nvPr>
        </p:nvGraphicFramePr>
        <p:xfrm>
          <a:off x="282352" y="1916832"/>
          <a:ext cx="8610128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181990" y="444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23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92451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181990" y="444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24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0" y="946803"/>
            <a:ext cx="9144000" cy="543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846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603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Краткосрочное (1 год) прогнозирование развития </a:t>
            </a:r>
            <a:r>
              <a:rPr lang="ru-RU" sz="2800" b="1" dirty="0" err="1"/>
              <a:t>наркоситуации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9669" y="1484784"/>
            <a:ext cx="824246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ru-RU" sz="2200" b="1" dirty="0" smtClean="0"/>
              <a:t>рост </a:t>
            </a:r>
            <a:r>
              <a:rPr lang="ru-RU" sz="2200" b="1" dirty="0"/>
              <a:t>незаконного оборота тяжелых </a:t>
            </a:r>
            <a:r>
              <a:rPr lang="ru-RU" sz="2200" b="1" dirty="0" smtClean="0"/>
              <a:t>наркотиков - </a:t>
            </a:r>
            <a:r>
              <a:rPr lang="ru-RU" sz="2200" b="1" dirty="0"/>
              <a:t>героина </a:t>
            </a:r>
            <a:r>
              <a:rPr lang="ru-RU" sz="2200" b="1" dirty="0" smtClean="0"/>
              <a:t>и </a:t>
            </a:r>
            <a:r>
              <a:rPr lang="ru-RU" sz="2200" b="1" dirty="0" err="1" smtClean="0"/>
              <a:t>метадона</a:t>
            </a:r>
            <a:r>
              <a:rPr lang="ru-RU" sz="2200" b="1" dirty="0" smtClean="0"/>
              <a:t>;</a:t>
            </a:r>
          </a:p>
          <a:p>
            <a:pPr algn="just"/>
            <a:endParaRPr lang="ru-RU" sz="2200" b="1" dirty="0"/>
          </a:p>
          <a:p>
            <a:pPr marL="342900" indent="-342900" algn="just">
              <a:buFontTx/>
              <a:buChar char="-"/>
            </a:pPr>
            <a:r>
              <a:rPr lang="ru-RU" sz="2200" b="1" dirty="0"/>
              <a:t>продолжится активная вербовка и вовлечение в незаконный сбыт наркотиков иностранных граждан, преимущественно выходцев из стран СНГ, а также жителей других </a:t>
            </a:r>
            <a:r>
              <a:rPr lang="ru-RU" sz="2200" b="1" dirty="0" smtClean="0"/>
              <a:t>регионов;</a:t>
            </a:r>
          </a:p>
          <a:p>
            <a:pPr marL="342900" indent="-342900" algn="just">
              <a:buFontTx/>
              <a:buChar char="-"/>
            </a:pPr>
            <a:endParaRPr lang="ru-RU" sz="2200" b="1" dirty="0" smtClean="0"/>
          </a:p>
          <a:p>
            <a:pPr marL="342900" indent="-342900" algn="just">
              <a:buFontTx/>
              <a:buChar char="-"/>
            </a:pPr>
            <a:r>
              <a:rPr lang="ru-RU" sz="2200" b="1" dirty="0"/>
              <a:t>рост вовлечения несовершеннолетних в потребление </a:t>
            </a:r>
            <a:r>
              <a:rPr lang="ru-RU" sz="2200" b="1" dirty="0" err="1"/>
              <a:t>психоактивных</a:t>
            </a:r>
            <a:r>
              <a:rPr lang="ru-RU" sz="2200" b="1" dirty="0"/>
              <a:t> веществ на фоне роста толерантности при употреблении несовершеннолетними никотин-содержащих изделий («</a:t>
            </a:r>
            <a:r>
              <a:rPr lang="ru-RU" sz="2200" b="1" dirty="0" err="1"/>
              <a:t>электронки</a:t>
            </a:r>
            <a:r>
              <a:rPr lang="ru-RU" sz="2200" b="1" dirty="0"/>
              <a:t>» «</a:t>
            </a:r>
            <a:r>
              <a:rPr lang="ru-RU" sz="2200" b="1" dirty="0" err="1"/>
              <a:t>вейпы</a:t>
            </a:r>
            <a:r>
              <a:rPr lang="ru-RU" sz="2200" b="1" dirty="0"/>
              <a:t>», «</a:t>
            </a:r>
            <a:r>
              <a:rPr lang="ru-RU" sz="2200" b="1" dirty="0" err="1"/>
              <a:t>фит</a:t>
            </a:r>
            <a:r>
              <a:rPr lang="ru-RU" sz="2200" b="1" dirty="0"/>
              <a:t>» и т.д</a:t>
            </a:r>
            <a:r>
              <a:rPr lang="ru-RU" sz="2200" b="1" dirty="0" smtClean="0"/>
              <a:t>.);</a:t>
            </a:r>
          </a:p>
          <a:p>
            <a:pPr algn="just"/>
            <a:endParaRPr lang="ru-RU" sz="2200" b="1" dirty="0"/>
          </a:p>
          <a:p>
            <a:pPr marL="342900" indent="-342900" algn="just">
              <a:buFontTx/>
              <a:buChar char="-"/>
            </a:pPr>
            <a:r>
              <a:rPr lang="ru-RU" sz="2200" b="1" dirty="0" smtClean="0"/>
              <a:t>рост </a:t>
            </a:r>
            <a:r>
              <a:rPr lang="ru-RU" sz="2200" b="1" dirty="0"/>
              <a:t>вовлечения подростков в </a:t>
            </a:r>
            <a:r>
              <a:rPr lang="ru-RU" sz="2200" b="1" dirty="0" smtClean="0"/>
              <a:t>преступную деятельность, связанную с распространением наркотиков.</a:t>
            </a:r>
          </a:p>
          <a:p>
            <a:pPr algn="just"/>
            <a:endParaRPr lang="ru-RU" sz="2200" b="1" dirty="0" smtClean="0"/>
          </a:p>
          <a:p>
            <a:pPr algn="just"/>
            <a:endParaRPr lang="ru-RU" sz="2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19798" y="26064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25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3959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01" y="188640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/>
              <a:t>В целях улучшения наркоситуации в предстоящем </a:t>
            </a:r>
            <a:endParaRPr lang="ru-RU" sz="2500" b="1" dirty="0" smtClean="0"/>
          </a:p>
          <a:p>
            <a:pPr algn="ctr"/>
            <a:r>
              <a:rPr lang="ru-RU" sz="2500" b="1" dirty="0" smtClean="0"/>
              <a:t>периоде 2024 </a:t>
            </a:r>
            <a:r>
              <a:rPr lang="ru-RU" sz="2500" b="1" dirty="0"/>
              <a:t>года планируется</a:t>
            </a:r>
            <a:r>
              <a:rPr lang="ru-RU" sz="2500" dirty="0"/>
              <a:t>:</a:t>
            </a:r>
            <a:endParaRPr lang="ru-RU" sz="25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412776"/>
            <a:ext cx="8856984" cy="5396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65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65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организовать </a:t>
            </a:r>
            <a:r>
              <a:rPr lang="ru-RU" sz="165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массовую информационно-разъяснительную работу среди всех слоев населения об ответственности (в том числе несовершеннолетних) за совершение преступлений в сфере незаконного оборота наркотических и психотропных веществ;</a:t>
            </a:r>
            <a:endParaRPr lang="ru-RU" sz="165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65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совместно с учреждениями здравоохранения, общественными объединениями, правоохранительными органами организовать информационно-разъяснительную работу с наркозависимыми, направленную на снижение потребления наркотиков и мотивацию на прохождение лечения от наркозависимости, курса   реабилитации и </a:t>
            </a:r>
            <a:r>
              <a:rPr lang="ru-RU" sz="165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ресоциализации</a:t>
            </a:r>
            <a:r>
              <a:rPr lang="ru-RU" sz="165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65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65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реализовать комплекс мер </a:t>
            </a:r>
            <a:r>
              <a:rPr lang="ru-RU" sz="165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среди несовершеннолетних, </a:t>
            </a:r>
            <a:r>
              <a:rPr lang="ru-RU" sz="165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направленный </a:t>
            </a:r>
            <a:r>
              <a:rPr lang="ru-RU" sz="165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5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5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165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антинаркотическую пропаганду;</a:t>
            </a:r>
            <a:endParaRPr lang="ru-RU" sz="165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5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5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- провести </a:t>
            </a:r>
            <a:r>
              <a:rPr lang="ru-RU" sz="165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профилактические мероприятия среди иностранных граждан, пребывающих на территории города в целях предупреждения преступлений, связанных с незаконным оборотом наркотиков и вовлечения граждан в преступную деятельность </a:t>
            </a:r>
            <a:endParaRPr lang="ru-RU" sz="165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5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- провести </a:t>
            </a:r>
            <a:r>
              <a:rPr lang="ru-RU" sz="165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 </a:t>
            </a:r>
            <a:r>
              <a:rPr lang="ru-RU" sz="165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антинаркотических проектов </a:t>
            </a:r>
            <a:r>
              <a:rPr lang="ru-RU" sz="165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(программ</a:t>
            </a:r>
            <a:r>
              <a:rPr lang="ru-RU" sz="165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165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привлечением </a:t>
            </a:r>
            <a:r>
              <a:rPr lang="ru-RU" sz="165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5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5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</a:t>
            </a:r>
            <a:r>
              <a:rPr lang="ru-RU" sz="165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участию социально-ориентированных организаций в области реабилитации </a:t>
            </a:r>
            <a:r>
              <a:rPr lang="ru-RU" sz="165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5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5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165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ресоциализации</a:t>
            </a:r>
            <a:r>
              <a:rPr lang="ru-RU" sz="165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5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наркозависимых. </a:t>
            </a:r>
            <a:endParaRPr lang="ru-RU" sz="165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endParaRPr lang="ru-RU" sz="17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81990" y="444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26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97331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20894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ДИНАМИКА </a:t>
            </a:r>
            <a:r>
              <a:rPr lang="ru-RU" sz="2000" b="1" dirty="0">
                <a:solidFill>
                  <a:schemeClr val="tx2"/>
                </a:solidFill>
              </a:rPr>
              <a:t>КОЛИЧЕСТВА ЛИЦ БОЛЬНЫХ НАРКОМАНИЕЙ </a:t>
            </a:r>
            <a:br>
              <a:rPr lang="ru-RU" sz="2000" b="1" dirty="0">
                <a:solidFill>
                  <a:schemeClr val="tx2"/>
                </a:solidFill>
              </a:rPr>
            </a:br>
            <a:r>
              <a:rPr lang="ru-RU" sz="2000" b="1" dirty="0">
                <a:solidFill>
                  <a:schemeClr val="tx2"/>
                </a:solidFill>
              </a:rPr>
              <a:t>В ГОРОДЕ НИЖНЕВАРТОВСКЕ</a:t>
            </a:r>
          </a:p>
        </p:txBody>
      </p:sp>
      <p:graphicFrame>
        <p:nvGraphicFramePr>
          <p:cNvPr id="6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691127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354851" y="4462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9244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692696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УРОВЕНЬ </a:t>
            </a:r>
            <a:r>
              <a:rPr lang="ru-RU" sz="2000" b="1" dirty="0">
                <a:solidFill>
                  <a:schemeClr val="tx2"/>
                </a:solidFill>
              </a:rPr>
              <a:t>ПЕРВИЧНОЙ ЗАБОЛЕВАЕМОСТИ НАРКОМАНИЕЙ В 2022 И 2023 ГОДАХ </a:t>
            </a:r>
            <a:endParaRPr lang="ru-RU" sz="20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В </a:t>
            </a:r>
            <a:r>
              <a:rPr lang="ru-RU" sz="2000" b="1" dirty="0">
                <a:solidFill>
                  <a:schemeClr val="tx2"/>
                </a:solidFill>
              </a:rPr>
              <a:t>ОКРУГЕ </a:t>
            </a:r>
            <a:r>
              <a:rPr lang="ru-RU" sz="2000" b="1" dirty="0" smtClean="0">
                <a:solidFill>
                  <a:schemeClr val="tx2"/>
                </a:solidFill>
              </a:rPr>
              <a:t>(</a:t>
            </a:r>
            <a:r>
              <a:rPr lang="ru-RU" sz="2000" b="1" dirty="0">
                <a:solidFill>
                  <a:schemeClr val="tx2"/>
                </a:solidFill>
              </a:rPr>
              <a:t>НА 100 ТЫСЯЧ НАСЕЛЕНИЯ)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54851" y="4462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/>
          </p:cNvPicPr>
          <p:nvPr>
            <p:ph idx="1"/>
          </p:nvPr>
        </p:nvPicPr>
        <p:blipFill>
          <a:blip r:embed="rId4"/>
          <a:stretch/>
        </p:blipFill>
        <p:spPr bwMode="auto">
          <a:xfrm>
            <a:off x="0" y="1340768"/>
            <a:ext cx="9144000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8566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388424" y="-9939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6720"/>
            <a:ext cx="9144000" cy="590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239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208946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ЗАРЕГИСТРИРОВАНО </a:t>
            </a:r>
            <a:r>
              <a:rPr lang="ru-RU" sz="2000" b="1" dirty="0">
                <a:solidFill>
                  <a:schemeClr val="tx2"/>
                </a:solidFill>
              </a:rPr>
              <a:t>НЕСОВЕРШЕННОЛЕТНИХ С ДИАГНОЗОМ «УПОТРЕБЛЕНИЕ НАРКОТИКОВ С ВРЕДНЫМИ ПОСЛЕДСТВИЯМИ» (НА 100 ТЫСЯЧ НЕСОВЕРШЕННОЛЕТНИХ)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54851" y="4462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5"/>
          <a:stretch/>
        </p:blipFill>
        <p:spPr bwMode="auto">
          <a:xfrm>
            <a:off x="179512" y="2202460"/>
            <a:ext cx="8784976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7538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20894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ЗАРЕГИСТРИРОВАНО </a:t>
            </a:r>
            <a:r>
              <a:rPr lang="ru-RU" sz="2000" b="1" dirty="0">
                <a:solidFill>
                  <a:schemeClr val="tx2"/>
                </a:solidFill>
              </a:rPr>
              <a:t>НЕСОВЕРШЕННОЛЕТНИХ С ДИАГНОЗОМ «УПОТРЕБЛЕНИЕ НАРКОТИКОВ С ВРЕДНЫМИ </a:t>
            </a:r>
            <a:r>
              <a:rPr lang="ru-RU" sz="2000" b="1" dirty="0" smtClean="0">
                <a:solidFill>
                  <a:schemeClr val="tx2"/>
                </a:solidFill>
              </a:rPr>
              <a:t>ПОСЛЕДСТВИЯМИ» В НИЖНЕВАРТОВСКЕ</a:t>
            </a:r>
            <a:endParaRPr lang="ru-RU" sz="2000" b="1" dirty="0">
              <a:solidFill>
                <a:schemeClr val="tx2"/>
              </a:solidFill>
            </a:endParaRPr>
          </a:p>
        </p:txBody>
      </p:sp>
      <p:graphicFrame>
        <p:nvGraphicFramePr>
          <p:cNvPr id="5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2598649"/>
              </p:ext>
            </p:extLst>
          </p:nvPr>
        </p:nvGraphicFramePr>
        <p:xfrm>
          <a:off x="457200" y="206084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354851" y="4462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7339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54851" y="4462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91" y="967954"/>
            <a:ext cx="9220245" cy="5629398"/>
          </a:xfrm>
        </p:spPr>
      </p:pic>
    </p:spTree>
    <p:extLst>
      <p:ext uri="{BB962C8B-B14F-4D97-AF65-F5344CB8AC3E}">
        <p14:creationId xmlns:p14="http://schemas.microsoft.com/office/powerpoint/2010/main" val="3018626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8943597"/>
              </p:ext>
            </p:extLst>
          </p:nvPr>
        </p:nvGraphicFramePr>
        <p:xfrm>
          <a:off x="0" y="1844824"/>
          <a:ext cx="9144000" cy="4995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1208946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СМЕРТЕЛЬНЫЕ </a:t>
            </a:r>
            <a:r>
              <a:rPr lang="ru-RU" sz="2000" b="1" dirty="0">
                <a:solidFill>
                  <a:schemeClr val="tx2"/>
                </a:solidFill>
              </a:rPr>
              <a:t>ОТРАВЛЕНИЯ ОТ НАРКОТИЧЕСКИХ СРЕДСТВ 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354851" y="4462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858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6467</TotalTime>
  <Words>565</Words>
  <Application>Microsoft Office PowerPoint</Application>
  <PresentationFormat>Экран (4:3)</PresentationFormat>
  <Paragraphs>140</Paragraphs>
  <Slides>26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Times New Roman</vt:lpstr>
      <vt:lpstr>2_Тема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Публичное обсуждение результатов мониторинга наркоситуации в ХМАО – Югре за 2016 год и эффективности реализации мер, направленных на улучшение ситуации, связанной с наркотизацией населения в городе Нижневартовске.</dc:title>
  <dc:creator>Куватов Эдуард Фанилевич</dc:creator>
  <cp:lastModifiedBy>Шевцова Ольга Николаевна</cp:lastModifiedBy>
  <cp:revision>363</cp:revision>
  <cp:lastPrinted>2024-04-02T05:17:43Z</cp:lastPrinted>
  <dcterms:created xsi:type="dcterms:W3CDTF">2017-04-12T05:22:40Z</dcterms:created>
  <dcterms:modified xsi:type="dcterms:W3CDTF">2024-04-03T05:38:56Z</dcterms:modified>
</cp:coreProperties>
</file>