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CCC01-1231-426E-9B08-CF6242514F0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41BCACC-0004-477A-A459-1005E5D974C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Регистрация на сайте </a:t>
          </a:r>
          <a:r>
            <a:rPr lang="ru-RU" sz="1800" b="1" dirty="0" err="1" smtClean="0">
              <a:solidFill>
                <a:schemeClr val="tx1"/>
              </a:solidFill>
            </a:rPr>
            <a:t>производительность.рф</a:t>
          </a:r>
          <a:endParaRPr lang="ru-RU" sz="1800" b="1" dirty="0">
            <a:solidFill>
              <a:schemeClr val="tx1"/>
            </a:solidFill>
          </a:endParaRPr>
        </a:p>
      </dgm:t>
    </dgm:pt>
    <dgm:pt modelId="{E8812A08-99DA-47FA-ADBE-31F233B40F61}" type="parTrans" cxnId="{C8D5EA7E-6F75-4F77-AD5E-31738252E212}">
      <dgm:prSet/>
      <dgm:spPr/>
      <dgm:t>
        <a:bodyPr/>
        <a:lstStyle/>
        <a:p>
          <a:endParaRPr lang="ru-RU" sz="1400" b="1"/>
        </a:p>
      </dgm:t>
    </dgm:pt>
    <dgm:pt modelId="{946FF51A-B778-43DD-9990-61EBADF8BB8B}" type="sibTrans" cxnId="{C8D5EA7E-6F75-4F77-AD5E-31738252E212}">
      <dgm:prSet/>
      <dgm:spPr/>
      <dgm:t>
        <a:bodyPr/>
        <a:lstStyle/>
        <a:p>
          <a:endParaRPr lang="ru-RU" sz="1400" b="1"/>
        </a:p>
      </dgm:t>
    </dgm:pt>
    <dgm:pt modelId="{F1593068-BFC8-4992-AD0F-60AA2D4E26F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Диагностика ФЦК на соответствие ключевым критериям</a:t>
          </a:r>
          <a:endParaRPr lang="ru-RU" sz="1800" b="1" dirty="0">
            <a:solidFill>
              <a:schemeClr val="tx1"/>
            </a:solidFill>
          </a:endParaRPr>
        </a:p>
      </dgm:t>
    </dgm:pt>
    <dgm:pt modelId="{1B264746-F27F-4BC8-97CD-828FFE3AE83B}" type="parTrans" cxnId="{C55B67A4-3CE2-455A-B56A-13CA7FACC9D1}">
      <dgm:prSet/>
      <dgm:spPr/>
      <dgm:t>
        <a:bodyPr/>
        <a:lstStyle/>
        <a:p>
          <a:endParaRPr lang="ru-RU" sz="1400" b="1"/>
        </a:p>
      </dgm:t>
    </dgm:pt>
    <dgm:pt modelId="{25D3A6D8-103F-478A-8A8A-573027B6DE1E}" type="sibTrans" cxnId="{C55B67A4-3CE2-455A-B56A-13CA7FACC9D1}">
      <dgm:prSet/>
      <dgm:spPr/>
      <dgm:t>
        <a:bodyPr/>
        <a:lstStyle/>
        <a:p>
          <a:endParaRPr lang="ru-RU" sz="1400" b="1"/>
        </a:p>
      </dgm:t>
    </dgm:pt>
    <dgm:pt modelId="{067A1F61-9DD6-4B0E-84A1-19C4DE1A6E3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Соглашение о взаимодействии при реализации мероприятий национального проекта «Производительность труда и поддержка занятости» между предприятием и Департаментом промышленности автономного округа</a:t>
          </a:r>
          <a:endParaRPr lang="ru-RU" sz="1400" b="1" dirty="0">
            <a:solidFill>
              <a:schemeClr val="tx1"/>
            </a:solidFill>
          </a:endParaRPr>
        </a:p>
      </dgm:t>
    </dgm:pt>
    <dgm:pt modelId="{82F28698-7A7B-4788-B4B3-2E735CA52AB8}" type="parTrans" cxnId="{A453D2B6-898A-45D4-B275-A14A17DB8191}">
      <dgm:prSet/>
      <dgm:spPr/>
      <dgm:t>
        <a:bodyPr/>
        <a:lstStyle/>
        <a:p>
          <a:endParaRPr lang="ru-RU" sz="1400" b="1"/>
        </a:p>
      </dgm:t>
    </dgm:pt>
    <dgm:pt modelId="{11CB0B5D-E969-4772-8A45-91BF51A50713}" type="sibTrans" cxnId="{A453D2B6-898A-45D4-B275-A14A17DB8191}">
      <dgm:prSet/>
      <dgm:spPr/>
      <dgm:t>
        <a:bodyPr/>
        <a:lstStyle/>
        <a:p>
          <a:endParaRPr lang="ru-RU" sz="1400" b="1"/>
        </a:p>
      </dgm:t>
    </dgm:pt>
    <dgm:pt modelId="{0977570D-E9DA-4328-995D-45B1F96C7D27}" type="pres">
      <dgm:prSet presAssocID="{051CCC01-1231-426E-9B08-CF6242514F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BFFEE7A-0F42-4AE9-A3AC-E41825900F09}" type="pres">
      <dgm:prSet presAssocID="{051CCC01-1231-426E-9B08-CF6242514F04}" presName="Name1" presStyleCnt="0"/>
      <dgm:spPr/>
    </dgm:pt>
    <dgm:pt modelId="{02950324-1B33-408F-9B57-AED8C157E1B0}" type="pres">
      <dgm:prSet presAssocID="{051CCC01-1231-426E-9B08-CF6242514F04}" presName="cycle" presStyleCnt="0"/>
      <dgm:spPr/>
    </dgm:pt>
    <dgm:pt modelId="{BC9F7B3E-BF8D-46AC-877E-68C4F00DDE7B}" type="pres">
      <dgm:prSet presAssocID="{051CCC01-1231-426E-9B08-CF6242514F04}" presName="srcNode" presStyleLbl="node1" presStyleIdx="0" presStyleCnt="3"/>
      <dgm:spPr/>
    </dgm:pt>
    <dgm:pt modelId="{2379C6D3-D45F-49D2-B12C-FFAEB6002408}" type="pres">
      <dgm:prSet presAssocID="{051CCC01-1231-426E-9B08-CF6242514F04}" presName="conn" presStyleLbl="parChTrans1D2" presStyleIdx="0" presStyleCnt="1"/>
      <dgm:spPr/>
      <dgm:t>
        <a:bodyPr/>
        <a:lstStyle/>
        <a:p>
          <a:endParaRPr lang="ru-RU"/>
        </a:p>
      </dgm:t>
    </dgm:pt>
    <dgm:pt modelId="{6138E082-BA17-4410-8F31-C5CF40C60C38}" type="pres">
      <dgm:prSet presAssocID="{051CCC01-1231-426E-9B08-CF6242514F04}" presName="extraNode" presStyleLbl="node1" presStyleIdx="0" presStyleCnt="3"/>
      <dgm:spPr/>
    </dgm:pt>
    <dgm:pt modelId="{09FDD649-1A70-4B8C-B9DA-A0DF366A5A9D}" type="pres">
      <dgm:prSet presAssocID="{051CCC01-1231-426E-9B08-CF6242514F04}" presName="dstNode" presStyleLbl="node1" presStyleIdx="0" presStyleCnt="3"/>
      <dgm:spPr/>
    </dgm:pt>
    <dgm:pt modelId="{F55E1BD2-7EE3-4CA7-8C0D-1227D5AE8BCC}" type="pres">
      <dgm:prSet presAssocID="{941BCACC-0004-477A-A459-1005E5D974C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F6ACE-33A7-4158-8F99-7984658AB975}" type="pres">
      <dgm:prSet presAssocID="{941BCACC-0004-477A-A459-1005E5D974C9}" presName="accent_1" presStyleCnt="0"/>
      <dgm:spPr/>
    </dgm:pt>
    <dgm:pt modelId="{EB9A9960-645E-44D1-8AAA-E642FE500241}" type="pres">
      <dgm:prSet presAssocID="{941BCACC-0004-477A-A459-1005E5D974C9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CBA6CB92-A384-4D39-8A76-E9EE1EE274BD}" type="pres">
      <dgm:prSet presAssocID="{F1593068-BFC8-4992-AD0F-60AA2D4E26F3}" presName="text_2" presStyleLbl="node1" presStyleIdx="1" presStyleCnt="3" custLinFactNeighborY="-15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E1616-610B-478A-9389-39056576774E}" type="pres">
      <dgm:prSet presAssocID="{F1593068-BFC8-4992-AD0F-60AA2D4E26F3}" presName="accent_2" presStyleCnt="0"/>
      <dgm:spPr/>
    </dgm:pt>
    <dgm:pt modelId="{8A40422F-A124-47F4-8E36-2AB8F96ED38C}" type="pres">
      <dgm:prSet presAssocID="{F1593068-BFC8-4992-AD0F-60AA2D4E26F3}" presName="accentRepeatNode" presStyleLbl="solidFgAcc1" presStyleIdx="1" presStyleCnt="3" custLinFactNeighborY="-9194"/>
      <dgm:spPr/>
    </dgm:pt>
    <dgm:pt modelId="{2D55638B-1E98-4C24-8074-7383EBB69F9C}" type="pres">
      <dgm:prSet presAssocID="{067A1F61-9DD6-4B0E-84A1-19C4DE1A6E34}" presName="text_3" presStyleLbl="node1" presStyleIdx="2" presStyleCnt="3" custScaleY="174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F164C-0487-4F27-BCEE-3C2AB2ADC749}" type="pres">
      <dgm:prSet presAssocID="{067A1F61-9DD6-4B0E-84A1-19C4DE1A6E34}" presName="accent_3" presStyleCnt="0"/>
      <dgm:spPr/>
    </dgm:pt>
    <dgm:pt modelId="{15F6258C-3EA3-4B65-9CAD-BE22C216E211}" type="pres">
      <dgm:prSet presAssocID="{067A1F61-9DD6-4B0E-84A1-19C4DE1A6E34}" presName="accentRepeatNode" presStyleLbl="solidFgAcc1" presStyleIdx="2" presStyleCnt="3"/>
      <dgm:spPr/>
    </dgm:pt>
  </dgm:ptLst>
  <dgm:cxnLst>
    <dgm:cxn modelId="{D6C49DB1-6920-41C7-B5BF-1502710874D0}" type="presOf" srcId="{051CCC01-1231-426E-9B08-CF6242514F04}" destId="{0977570D-E9DA-4328-995D-45B1F96C7D27}" srcOrd="0" destOrd="0" presId="urn:microsoft.com/office/officeart/2008/layout/VerticalCurvedList"/>
    <dgm:cxn modelId="{800B09C9-AE36-428D-A7B2-C4E3CA0752B4}" type="presOf" srcId="{067A1F61-9DD6-4B0E-84A1-19C4DE1A6E34}" destId="{2D55638B-1E98-4C24-8074-7383EBB69F9C}" srcOrd="0" destOrd="0" presId="urn:microsoft.com/office/officeart/2008/layout/VerticalCurvedList"/>
    <dgm:cxn modelId="{9C762BC5-2A17-4FBB-92BC-C1F2A3DBADF8}" type="presOf" srcId="{946FF51A-B778-43DD-9990-61EBADF8BB8B}" destId="{2379C6D3-D45F-49D2-B12C-FFAEB6002408}" srcOrd="0" destOrd="0" presId="urn:microsoft.com/office/officeart/2008/layout/VerticalCurvedList"/>
    <dgm:cxn modelId="{5975838F-7AD1-4B5C-A5C1-60C2279907F0}" type="presOf" srcId="{F1593068-BFC8-4992-AD0F-60AA2D4E26F3}" destId="{CBA6CB92-A384-4D39-8A76-E9EE1EE274BD}" srcOrd="0" destOrd="0" presId="urn:microsoft.com/office/officeart/2008/layout/VerticalCurvedList"/>
    <dgm:cxn modelId="{C8D5EA7E-6F75-4F77-AD5E-31738252E212}" srcId="{051CCC01-1231-426E-9B08-CF6242514F04}" destId="{941BCACC-0004-477A-A459-1005E5D974C9}" srcOrd="0" destOrd="0" parTransId="{E8812A08-99DA-47FA-ADBE-31F233B40F61}" sibTransId="{946FF51A-B778-43DD-9990-61EBADF8BB8B}"/>
    <dgm:cxn modelId="{A453D2B6-898A-45D4-B275-A14A17DB8191}" srcId="{051CCC01-1231-426E-9B08-CF6242514F04}" destId="{067A1F61-9DD6-4B0E-84A1-19C4DE1A6E34}" srcOrd="2" destOrd="0" parTransId="{82F28698-7A7B-4788-B4B3-2E735CA52AB8}" sibTransId="{11CB0B5D-E969-4772-8A45-91BF51A50713}"/>
    <dgm:cxn modelId="{C55B67A4-3CE2-455A-B56A-13CA7FACC9D1}" srcId="{051CCC01-1231-426E-9B08-CF6242514F04}" destId="{F1593068-BFC8-4992-AD0F-60AA2D4E26F3}" srcOrd="1" destOrd="0" parTransId="{1B264746-F27F-4BC8-97CD-828FFE3AE83B}" sibTransId="{25D3A6D8-103F-478A-8A8A-573027B6DE1E}"/>
    <dgm:cxn modelId="{E96D1B68-8BD1-4505-A48A-C2C861EC44DC}" type="presOf" srcId="{941BCACC-0004-477A-A459-1005E5D974C9}" destId="{F55E1BD2-7EE3-4CA7-8C0D-1227D5AE8BCC}" srcOrd="0" destOrd="0" presId="urn:microsoft.com/office/officeart/2008/layout/VerticalCurvedList"/>
    <dgm:cxn modelId="{B8DFC5B8-08A0-4538-8A85-4B0CA8E14CCC}" type="presParOf" srcId="{0977570D-E9DA-4328-995D-45B1F96C7D27}" destId="{7BFFEE7A-0F42-4AE9-A3AC-E41825900F09}" srcOrd="0" destOrd="0" presId="urn:microsoft.com/office/officeart/2008/layout/VerticalCurvedList"/>
    <dgm:cxn modelId="{D7DC1A2A-7B7C-40A6-818F-C7B1C4B4A9C4}" type="presParOf" srcId="{7BFFEE7A-0F42-4AE9-A3AC-E41825900F09}" destId="{02950324-1B33-408F-9B57-AED8C157E1B0}" srcOrd="0" destOrd="0" presId="urn:microsoft.com/office/officeart/2008/layout/VerticalCurvedList"/>
    <dgm:cxn modelId="{7842E093-390F-4F0F-AE3B-88C9EC115F6E}" type="presParOf" srcId="{02950324-1B33-408F-9B57-AED8C157E1B0}" destId="{BC9F7B3E-BF8D-46AC-877E-68C4F00DDE7B}" srcOrd="0" destOrd="0" presId="urn:microsoft.com/office/officeart/2008/layout/VerticalCurvedList"/>
    <dgm:cxn modelId="{593E5D87-0A04-452C-80EF-87D99900A962}" type="presParOf" srcId="{02950324-1B33-408F-9B57-AED8C157E1B0}" destId="{2379C6D3-D45F-49D2-B12C-FFAEB6002408}" srcOrd="1" destOrd="0" presId="urn:microsoft.com/office/officeart/2008/layout/VerticalCurvedList"/>
    <dgm:cxn modelId="{B611715B-65F9-47A8-B60A-DDFBD5068BD0}" type="presParOf" srcId="{02950324-1B33-408F-9B57-AED8C157E1B0}" destId="{6138E082-BA17-4410-8F31-C5CF40C60C38}" srcOrd="2" destOrd="0" presId="urn:microsoft.com/office/officeart/2008/layout/VerticalCurvedList"/>
    <dgm:cxn modelId="{907BF0F5-FD99-47F6-A484-04A50EB3B284}" type="presParOf" srcId="{02950324-1B33-408F-9B57-AED8C157E1B0}" destId="{09FDD649-1A70-4B8C-B9DA-A0DF366A5A9D}" srcOrd="3" destOrd="0" presId="urn:microsoft.com/office/officeart/2008/layout/VerticalCurvedList"/>
    <dgm:cxn modelId="{907C7A28-2EF9-4D3F-B503-313FE9C41ECE}" type="presParOf" srcId="{7BFFEE7A-0F42-4AE9-A3AC-E41825900F09}" destId="{F55E1BD2-7EE3-4CA7-8C0D-1227D5AE8BCC}" srcOrd="1" destOrd="0" presId="urn:microsoft.com/office/officeart/2008/layout/VerticalCurvedList"/>
    <dgm:cxn modelId="{D57FE9E8-7B8A-42D2-8D2E-9B281CBD3A9B}" type="presParOf" srcId="{7BFFEE7A-0F42-4AE9-A3AC-E41825900F09}" destId="{EADF6ACE-33A7-4158-8F99-7984658AB975}" srcOrd="2" destOrd="0" presId="urn:microsoft.com/office/officeart/2008/layout/VerticalCurvedList"/>
    <dgm:cxn modelId="{05812982-AB3A-47E9-963B-5C9EE9A000A9}" type="presParOf" srcId="{EADF6ACE-33A7-4158-8F99-7984658AB975}" destId="{EB9A9960-645E-44D1-8AAA-E642FE500241}" srcOrd="0" destOrd="0" presId="urn:microsoft.com/office/officeart/2008/layout/VerticalCurvedList"/>
    <dgm:cxn modelId="{02C53915-4453-479A-8056-639D60FF663C}" type="presParOf" srcId="{7BFFEE7A-0F42-4AE9-A3AC-E41825900F09}" destId="{CBA6CB92-A384-4D39-8A76-E9EE1EE274BD}" srcOrd="3" destOrd="0" presId="urn:microsoft.com/office/officeart/2008/layout/VerticalCurvedList"/>
    <dgm:cxn modelId="{A964204B-36ED-4CD2-9BAF-687A63DA27F2}" type="presParOf" srcId="{7BFFEE7A-0F42-4AE9-A3AC-E41825900F09}" destId="{29AE1616-610B-478A-9389-39056576774E}" srcOrd="4" destOrd="0" presId="urn:microsoft.com/office/officeart/2008/layout/VerticalCurvedList"/>
    <dgm:cxn modelId="{C56F2552-75B2-4B06-8BD9-6C3C09A41B0F}" type="presParOf" srcId="{29AE1616-610B-478A-9389-39056576774E}" destId="{8A40422F-A124-47F4-8E36-2AB8F96ED38C}" srcOrd="0" destOrd="0" presId="urn:microsoft.com/office/officeart/2008/layout/VerticalCurvedList"/>
    <dgm:cxn modelId="{12520ABA-C4C2-4FC4-8825-2605E5515A32}" type="presParOf" srcId="{7BFFEE7A-0F42-4AE9-A3AC-E41825900F09}" destId="{2D55638B-1E98-4C24-8074-7383EBB69F9C}" srcOrd="5" destOrd="0" presId="urn:microsoft.com/office/officeart/2008/layout/VerticalCurvedList"/>
    <dgm:cxn modelId="{E362F88C-63AC-46D4-8D96-944A7828698E}" type="presParOf" srcId="{7BFFEE7A-0F42-4AE9-A3AC-E41825900F09}" destId="{C72F164C-0487-4F27-BCEE-3C2AB2ADC749}" srcOrd="6" destOrd="0" presId="urn:microsoft.com/office/officeart/2008/layout/VerticalCurvedList"/>
    <dgm:cxn modelId="{07594880-9B25-48DA-9DB6-B7F57703D54C}" type="presParOf" srcId="{C72F164C-0487-4F27-BCEE-3C2AB2ADC749}" destId="{15F6258C-3EA3-4B65-9CAD-BE22C216E2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1CCC01-1231-426E-9B08-CF6242514F0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41BCACC-0004-477A-A459-1005E5D974C9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предприятий реализовавших программы повышения производительности труда</a:t>
          </a:r>
        </a:p>
      </dgm:t>
    </dgm:pt>
    <dgm:pt modelId="{E8812A08-99DA-47FA-ADBE-31F233B40F61}" type="parTrans" cxnId="{C8D5EA7E-6F75-4F77-AD5E-31738252E212}">
      <dgm:prSet/>
      <dgm:spPr/>
      <dgm:t>
        <a:bodyPr/>
        <a:lstStyle/>
        <a:p>
          <a:endParaRPr lang="ru-RU" sz="1400" b="1"/>
        </a:p>
      </dgm:t>
    </dgm:pt>
    <dgm:pt modelId="{946FF51A-B778-43DD-9990-61EBADF8BB8B}" type="sibTrans" cxnId="{C8D5EA7E-6F75-4F77-AD5E-31738252E212}">
      <dgm:prSet/>
      <dgm:spPr/>
      <dgm:t>
        <a:bodyPr/>
        <a:lstStyle/>
        <a:p>
          <a:endParaRPr lang="ru-RU" sz="1400" b="1"/>
        </a:p>
      </dgm:t>
    </dgm:pt>
    <dgm:pt modelId="{067A1F61-9DD6-4B0E-84A1-19C4DE1A6E34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ежегодно с 2024 года темп роста производительности труда на средних и крупных предприятиях приоритетных отраслей экономики</a:t>
          </a:r>
        </a:p>
      </dgm:t>
    </dgm:pt>
    <dgm:pt modelId="{82F28698-7A7B-4788-B4B3-2E735CA52AB8}" type="parTrans" cxnId="{A453D2B6-898A-45D4-B275-A14A17DB8191}">
      <dgm:prSet/>
      <dgm:spPr/>
      <dgm:t>
        <a:bodyPr/>
        <a:lstStyle/>
        <a:p>
          <a:endParaRPr lang="ru-RU" sz="1400" b="1"/>
        </a:p>
      </dgm:t>
    </dgm:pt>
    <dgm:pt modelId="{11CB0B5D-E969-4772-8A45-91BF51A50713}" type="sibTrans" cxnId="{A453D2B6-898A-45D4-B275-A14A17DB8191}">
      <dgm:prSet/>
      <dgm:spPr/>
      <dgm:t>
        <a:bodyPr/>
        <a:lstStyle/>
        <a:p>
          <a:endParaRPr lang="ru-RU" sz="1400" b="1"/>
        </a:p>
      </dgm:t>
    </dgm:pt>
    <dgm:pt modelId="{F7DD4DAF-5BE3-4BC8-8C33-C12CF38D8015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работника предприятий переобученных и повысивших квалификацию</a:t>
          </a:r>
        </a:p>
      </dgm:t>
    </dgm:pt>
    <dgm:pt modelId="{308BE6E0-C9FA-44FF-B45D-445DC833BA13}" type="parTrans" cxnId="{0098E745-EE32-4CAE-B779-0A911A098E01}">
      <dgm:prSet/>
      <dgm:spPr/>
      <dgm:t>
        <a:bodyPr/>
        <a:lstStyle/>
        <a:p>
          <a:endParaRPr lang="ru-RU"/>
        </a:p>
      </dgm:t>
    </dgm:pt>
    <dgm:pt modelId="{90A4D135-4E12-455E-92C6-57D2C70179B2}" type="sibTrans" cxnId="{0098E745-EE32-4CAE-B779-0A911A098E01}">
      <dgm:prSet/>
      <dgm:spPr/>
      <dgm:t>
        <a:bodyPr/>
        <a:lstStyle/>
        <a:p>
          <a:endParaRPr lang="ru-RU"/>
        </a:p>
      </dgm:t>
    </dgm:pt>
    <dgm:pt modelId="{0977570D-E9DA-4328-995D-45B1F96C7D27}" type="pres">
      <dgm:prSet presAssocID="{051CCC01-1231-426E-9B08-CF6242514F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BFFEE7A-0F42-4AE9-A3AC-E41825900F09}" type="pres">
      <dgm:prSet presAssocID="{051CCC01-1231-426E-9B08-CF6242514F04}" presName="Name1" presStyleCnt="0"/>
      <dgm:spPr/>
    </dgm:pt>
    <dgm:pt modelId="{02950324-1B33-408F-9B57-AED8C157E1B0}" type="pres">
      <dgm:prSet presAssocID="{051CCC01-1231-426E-9B08-CF6242514F04}" presName="cycle" presStyleCnt="0"/>
      <dgm:spPr/>
    </dgm:pt>
    <dgm:pt modelId="{BC9F7B3E-BF8D-46AC-877E-68C4F00DDE7B}" type="pres">
      <dgm:prSet presAssocID="{051CCC01-1231-426E-9B08-CF6242514F04}" presName="srcNode" presStyleLbl="node1" presStyleIdx="0" presStyleCnt="3"/>
      <dgm:spPr/>
    </dgm:pt>
    <dgm:pt modelId="{2379C6D3-D45F-49D2-B12C-FFAEB6002408}" type="pres">
      <dgm:prSet presAssocID="{051CCC01-1231-426E-9B08-CF6242514F04}" presName="conn" presStyleLbl="parChTrans1D2" presStyleIdx="0" presStyleCnt="1"/>
      <dgm:spPr/>
      <dgm:t>
        <a:bodyPr/>
        <a:lstStyle/>
        <a:p>
          <a:endParaRPr lang="ru-RU"/>
        </a:p>
      </dgm:t>
    </dgm:pt>
    <dgm:pt modelId="{6138E082-BA17-4410-8F31-C5CF40C60C38}" type="pres">
      <dgm:prSet presAssocID="{051CCC01-1231-426E-9B08-CF6242514F04}" presName="extraNode" presStyleLbl="node1" presStyleIdx="0" presStyleCnt="3"/>
      <dgm:spPr/>
    </dgm:pt>
    <dgm:pt modelId="{09FDD649-1A70-4B8C-B9DA-A0DF366A5A9D}" type="pres">
      <dgm:prSet presAssocID="{051CCC01-1231-426E-9B08-CF6242514F04}" presName="dstNode" presStyleLbl="node1" presStyleIdx="0" presStyleCnt="3"/>
      <dgm:spPr/>
    </dgm:pt>
    <dgm:pt modelId="{F55E1BD2-7EE3-4CA7-8C0D-1227D5AE8BCC}" type="pres">
      <dgm:prSet presAssocID="{941BCACC-0004-477A-A459-1005E5D974C9}" presName="text_1" presStyleLbl="node1" presStyleIdx="0" presStyleCnt="3" custLinFactNeighborY="-23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F6ACE-33A7-4158-8F99-7984658AB975}" type="pres">
      <dgm:prSet presAssocID="{941BCACC-0004-477A-A459-1005E5D974C9}" presName="accent_1" presStyleCnt="0"/>
      <dgm:spPr/>
    </dgm:pt>
    <dgm:pt modelId="{EB9A9960-645E-44D1-8AAA-E642FE500241}" type="pres">
      <dgm:prSet presAssocID="{941BCACC-0004-477A-A459-1005E5D974C9}" presName="accentRepeatNode" presStyleLbl="solidFgAcc1" presStyleIdx="0" presStyleCnt="3" custLinFactNeighborY="-18569"/>
      <dgm:spPr/>
      <dgm:t>
        <a:bodyPr/>
        <a:lstStyle/>
        <a:p>
          <a:endParaRPr lang="ru-RU"/>
        </a:p>
      </dgm:t>
    </dgm:pt>
    <dgm:pt modelId="{8B1DBD19-4320-4E2D-A4F4-193B2A49365D}" type="pres">
      <dgm:prSet presAssocID="{067A1F61-9DD6-4B0E-84A1-19C4DE1A6E34}" presName="text_2" presStyleLbl="node1" presStyleIdx="1" presStyleCnt="3" custLinFactNeighborY="-21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9C588-4417-488B-B1CD-7FC80D6D0397}" type="pres">
      <dgm:prSet presAssocID="{067A1F61-9DD6-4B0E-84A1-19C4DE1A6E34}" presName="accent_2" presStyleCnt="0"/>
      <dgm:spPr/>
    </dgm:pt>
    <dgm:pt modelId="{15F6258C-3EA3-4B65-9CAD-BE22C216E211}" type="pres">
      <dgm:prSet presAssocID="{067A1F61-9DD6-4B0E-84A1-19C4DE1A6E34}" presName="accentRepeatNode" presStyleLbl="solidFgAcc1" presStyleIdx="1" presStyleCnt="3" custScaleX="101277" custScaleY="100113" custLinFactNeighborX="-2126" custLinFactNeighborY="-14322"/>
      <dgm:spPr/>
    </dgm:pt>
    <dgm:pt modelId="{45EA66EC-B9A6-416D-B256-C30AE89D5BF9}" type="pres">
      <dgm:prSet presAssocID="{F7DD4DAF-5BE3-4BC8-8C33-C12CF38D801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CA2B1-C96C-4C12-8A1B-377681895422}" type="pres">
      <dgm:prSet presAssocID="{F7DD4DAF-5BE3-4BC8-8C33-C12CF38D8015}" presName="accent_3" presStyleCnt="0"/>
      <dgm:spPr/>
    </dgm:pt>
    <dgm:pt modelId="{BE2EC606-C2FE-43D0-B6E3-27E16B5CE9E1}" type="pres">
      <dgm:prSet presAssocID="{F7DD4DAF-5BE3-4BC8-8C33-C12CF38D8015}" presName="accentRepeatNode" presStyleLbl="solidFgAcc1" presStyleIdx="2" presStyleCnt="3"/>
      <dgm:spPr/>
    </dgm:pt>
  </dgm:ptLst>
  <dgm:cxnLst>
    <dgm:cxn modelId="{0098E745-EE32-4CAE-B779-0A911A098E01}" srcId="{051CCC01-1231-426E-9B08-CF6242514F04}" destId="{F7DD4DAF-5BE3-4BC8-8C33-C12CF38D8015}" srcOrd="2" destOrd="0" parTransId="{308BE6E0-C9FA-44FF-B45D-445DC833BA13}" sibTransId="{90A4D135-4E12-455E-92C6-57D2C70179B2}"/>
    <dgm:cxn modelId="{1519BD52-DFB4-4351-95C8-D39AD7FD9A62}" type="presOf" srcId="{941BCACC-0004-477A-A459-1005E5D974C9}" destId="{F55E1BD2-7EE3-4CA7-8C0D-1227D5AE8BCC}" srcOrd="0" destOrd="0" presId="urn:microsoft.com/office/officeart/2008/layout/VerticalCurvedList"/>
    <dgm:cxn modelId="{39748920-D560-4E1F-99D5-466B80C15418}" type="presOf" srcId="{051CCC01-1231-426E-9B08-CF6242514F04}" destId="{0977570D-E9DA-4328-995D-45B1F96C7D27}" srcOrd="0" destOrd="0" presId="urn:microsoft.com/office/officeart/2008/layout/VerticalCurvedList"/>
    <dgm:cxn modelId="{C8D5EA7E-6F75-4F77-AD5E-31738252E212}" srcId="{051CCC01-1231-426E-9B08-CF6242514F04}" destId="{941BCACC-0004-477A-A459-1005E5D974C9}" srcOrd="0" destOrd="0" parTransId="{E8812A08-99DA-47FA-ADBE-31F233B40F61}" sibTransId="{946FF51A-B778-43DD-9990-61EBADF8BB8B}"/>
    <dgm:cxn modelId="{A453D2B6-898A-45D4-B275-A14A17DB8191}" srcId="{051CCC01-1231-426E-9B08-CF6242514F04}" destId="{067A1F61-9DD6-4B0E-84A1-19C4DE1A6E34}" srcOrd="1" destOrd="0" parTransId="{82F28698-7A7B-4788-B4B3-2E735CA52AB8}" sibTransId="{11CB0B5D-E969-4772-8A45-91BF51A50713}"/>
    <dgm:cxn modelId="{EC4299F4-6AB4-4CC2-9759-3A12A251B03E}" type="presOf" srcId="{946FF51A-B778-43DD-9990-61EBADF8BB8B}" destId="{2379C6D3-D45F-49D2-B12C-FFAEB6002408}" srcOrd="0" destOrd="0" presId="urn:microsoft.com/office/officeart/2008/layout/VerticalCurvedList"/>
    <dgm:cxn modelId="{504D70FE-FEAE-4038-B2E8-B6C6C53C0086}" type="presOf" srcId="{067A1F61-9DD6-4B0E-84A1-19C4DE1A6E34}" destId="{8B1DBD19-4320-4E2D-A4F4-193B2A49365D}" srcOrd="0" destOrd="0" presId="urn:microsoft.com/office/officeart/2008/layout/VerticalCurvedList"/>
    <dgm:cxn modelId="{7888844D-39FA-4E27-9A9B-B0A8EF991533}" type="presOf" srcId="{F7DD4DAF-5BE3-4BC8-8C33-C12CF38D8015}" destId="{45EA66EC-B9A6-416D-B256-C30AE89D5BF9}" srcOrd="0" destOrd="0" presId="urn:microsoft.com/office/officeart/2008/layout/VerticalCurvedList"/>
    <dgm:cxn modelId="{7982D746-DE01-43B7-A22E-7097EFC6B0C9}" type="presParOf" srcId="{0977570D-E9DA-4328-995D-45B1F96C7D27}" destId="{7BFFEE7A-0F42-4AE9-A3AC-E41825900F09}" srcOrd="0" destOrd="0" presId="urn:microsoft.com/office/officeart/2008/layout/VerticalCurvedList"/>
    <dgm:cxn modelId="{019216EB-D01B-4571-9243-B68B11E97A34}" type="presParOf" srcId="{7BFFEE7A-0F42-4AE9-A3AC-E41825900F09}" destId="{02950324-1B33-408F-9B57-AED8C157E1B0}" srcOrd="0" destOrd="0" presId="urn:microsoft.com/office/officeart/2008/layout/VerticalCurvedList"/>
    <dgm:cxn modelId="{E6328F48-B043-450A-B3E2-9A88BE7EA8C3}" type="presParOf" srcId="{02950324-1B33-408F-9B57-AED8C157E1B0}" destId="{BC9F7B3E-BF8D-46AC-877E-68C4F00DDE7B}" srcOrd="0" destOrd="0" presId="urn:microsoft.com/office/officeart/2008/layout/VerticalCurvedList"/>
    <dgm:cxn modelId="{8891A4CB-0403-42F0-A1CA-CD0ABBE0B252}" type="presParOf" srcId="{02950324-1B33-408F-9B57-AED8C157E1B0}" destId="{2379C6D3-D45F-49D2-B12C-FFAEB6002408}" srcOrd="1" destOrd="0" presId="urn:microsoft.com/office/officeart/2008/layout/VerticalCurvedList"/>
    <dgm:cxn modelId="{CCE5E592-0D14-40D1-A821-B174A35E15FC}" type="presParOf" srcId="{02950324-1B33-408F-9B57-AED8C157E1B0}" destId="{6138E082-BA17-4410-8F31-C5CF40C60C38}" srcOrd="2" destOrd="0" presId="urn:microsoft.com/office/officeart/2008/layout/VerticalCurvedList"/>
    <dgm:cxn modelId="{1E0281A9-3C6F-4C79-ABFF-D882CCE6849B}" type="presParOf" srcId="{02950324-1B33-408F-9B57-AED8C157E1B0}" destId="{09FDD649-1A70-4B8C-B9DA-A0DF366A5A9D}" srcOrd="3" destOrd="0" presId="urn:microsoft.com/office/officeart/2008/layout/VerticalCurvedList"/>
    <dgm:cxn modelId="{3B505C73-CFFF-486C-A20E-72F003C6619B}" type="presParOf" srcId="{7BFFEE7A-0F42-4AE9-A3AC-E41825900F09}" destId="{F55E1BD2-7EE3-4CA7-8C0D-1227D5AE8BCC}" srcOrd="1" destOrd="0" presId="urn:microsoft.com/office/officeart/2008/layout/VerticalCurvedList"/>
    <dgm:cxn modelId="{66E3CC16-D197-46CA-80B3-2C82B1199341}" type="presParOf" srcId="{7BFFEE7A-0F42-4AE9-A3AC-E41825900F09}" destId="{EADF6ACE-33A7-4158-8F99-7984658AB975}" srcOrd="2" destOrd="0" presId="urn:microsoft.com/office/officeart/2008/layout/VerticalCurvedList"/>
    <dgm:cxn modelId="{A50F8756-A13D-4A9F-861E-A200E1F03AC0}" type="presParOf" srcId="{EADF6ACE-33A7-4158-8F99-7984658AB975}" destId="{EB9A9960-645E-44D1-8AAA-E642FE500241}" srcOrd="0" destOrd="0" presId="urn:microsoft.com/office/officeart/2008/layout/VerticalCurvedList"/>
    <dgm:cxn modelId="{A319CD24-27C9-4C4B-ADB4-A4524CF6349F}" type="presParOf" srcId="{7BFFEE7A-0F42-4AE9-A3AC-E41825900F09}" destId="{8B1DBD19-4320-4E2D-A4F4-193B2A49365D}" srcOrd="3" destOrd="0" presId="urn:microsoft.com/office/officeart/2008/layout/VerticalCurvedList"/>
    <dgm:cxn modelId="{5ACC6FB1-0A17-484B-BC33-FE9B69C02650}" type="presParOf" srcId="{7BFFEE7A-0F42-4AE9-A3AC-E41825900F09}" destId="{53E9C588-4417-488B-B1CD-7FC80D6D0397}" srcOrd="4" destOrd="0" presId="urn:microsoft.com/office/officeart/2008/layout/VerticalCurvedList"/>
    <dgm:cxn modelId="{5FA9C54A-6A0D-4D3E-B25E-BB5450D6B08F}" type="presParOf" srcId="{53E9C588-4417-488B-B1CD-7FC80D6D0397}" destId="{15F6258C-3EA3-4B65-9CAD-BE22C216E211}" srcOrd="0" destOrd="0" presId="urn:microsoft.com/office/officeart/2008/layout/VerticalCurvedList"/>
    <dgm:cxn modelId="{642E60FB-F37C-4430-9DCA-CAE334665F6D}" type="presParOf" srcId="{7BFFEE7A-0F42-4AE9-A3AC-E41825900F09}" destId="{45EA66EC-B9A6-416D-B256-C30AE89D5BF9}" srcOrd="5" destOrd="0" presId="urn:microsoft.com/office/officeart/2008/layout/VerticalCurvedList"/>
    <dgm:cxn modelId="{E2C84956-2632-44D9-B23A-B3F7F63BFA05}" type="presParOf" srcId="{7BFFEE7A-0F42-4AE9-A3AC-E41825900F09}" destId="{EFBCA2B1-C96C-4C12-8A1B-377681895422}" srcOrd="6" destOrd="0" presId="urn:microsoft.com/office/officeart/2008/layout/VerticalCurvedList"/>
    <dgm:cxn modelId="{9F0890AE-B0FE-4F0B-88D0-59E53D861F95}" type="presParOf" srcId="{EFBCA2B1-C96C-4C12-8A1B-377681895422}" destId="{BE2EC606-C2FE-43D0-B6E3-27E16B5CE9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9C6D3-D45F-49D2-B12C-FFAEB6002408}">
      <dsp:nvSpPr>
        <dsp:cNvPr id="0" name=""/>
        <dsp:cNvSpPr/>
      </dsp:nvSpPr>
      <dsp:spPr>
        <a:xfrm>
          <a:off x="-4557316" y="-698780"/>
          <a:ext cx="5428840" cy="5428840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E1BD2-7EE3-4CA7-8C0D-1227D5AE8BCC}">
      <dsp:nvSpPr>
        <dsp:cNvPr id="0" name=""/>
        <dsp:cNvSpPr/>
      </dsp:nvSpPr>
      <dsp:spPr>
        <a:xfrm>
          <a:off x="560503" y="215987"/>
          <a:ext cx="7659426" cy="8062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96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предприятий реализовавших программы повышения производительности труда</a:t>
          </a:r>
        </a:p>
      </dsp:txBody>
      <dsp:txXfrm>
        <a:off x="560503" y="215987"/>
        <a:ext cx="7659426" cy="806256"/>
      </dsp:txXfrm>
    </dsp:sp>
    <dsp:sp modelId="{EB9A9960-645E-44D1-8AAA-E642FE500241}">
      <dsp:nvSpPr>
        <dsp:cNvPr id="0" name=""/>
        <dsp:cNvSpPr/>
      </dsp:nvSpPr>
      <dsp:spPr>
        <a:xfrm>
          <a:off x="56593" y="115203"/>
          <a:ext cx="1007820" cy="1007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DBD19-4320-4E2D-A4F4-193B2A49365D}">
      <dsp:nvSpPr>
        <dsp:cNvPr id="0" name=""/>
        <dsp:cNvSpPr/>
      </dsp:nvSpPr>
      <dsp:spPr>
        <a:xfrm>
          <a:off x="853577" y="1439674"/>
          <a:ext cx="7366352" cy="80625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96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ежегодно с 2024 года темп роста производительности труда на средних и крупных предприятиях приоритетных отраслей экономики</a:t>
          </a:r>
        </a:p>
      </dsp:txBody>
      <dsp:txXfrm>
        <a:off x="853577" y="1439674"/>
        <a:ext cx="7366352" cy="806256"/>
      </dsp:txXfrm>
    </dsp:sp>
    <dsp:sp modelId="{15F6258C-3EA3-4B65-9CAD-BE22C216E211}">
      <dsp:nvSpPr>
        <dsp:cNvPr id="0" name=""/>
        <dsp:cNvSpPr/>
      </dsp:nvSpPr>
      <dsp:spPr>
        <a:xfrm>
          <a:off x="321806" y="1366820"/>
          <a:ext cx="1020689" cy="1008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A66EC-B9A6-416D-B256-C30AE89D5BF9}">
      <dsp:nvSpPr>
        <dsp:cNvPr id="0" name=""/>
        <dsp:cNvSpPr/>
      </dsp:nvSpPr>
      <dsp:spPr>
        <a:xfrm>
          <a:off x="560503" y="2821896"/>
          <a:ext cx="7659426" cy="80625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96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работника предприятий переобученных и повысивших квалификацию</a:t>
          </a:r>
        </a:p>
      </dsp:txBody>
      <dsp:txXfrm>
        <a:off x="560503" y="2821896"/>
        <a:ext cx="7659426" cy="806256"/>
      </dsp:txXfrm>
    </dsp:sp>
    <dsp:sp modelId="{BE2EC606-C2FE-43D0-B6E3-27E16B5CE9E1}">
      <dsp:nvSpPr>
        <dsp:cNvPr id="0" name=""/>
        <dsp:cNvSpPr/>
      </dsp:nvSpPr>
      <dsp:spPr>
        <a:xfrm>
          <a:off x="56593" y="2721114"/>
          <a:ext cx="1007820" cy="1007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2997000"/>
            <a:ext cx="9142920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Реализация национального проекта </a:t>
            </a: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«Производительность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труда»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в Ханты-Мансийском автономном округе - Югре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3420000" y="6073200"/>
            <a:ext cx="2836080" cy="411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7040" tIns="77040" rIns="77040" bIns="77040">
            <a:noAutofit/>
          </a:bodyPr>
          <a:lstStyle/>
          <a:p>
            <a:pPr algn="ctr">
              <a:lnSpc>
                <a:spcPts val="21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г. Ханты-Мансийск,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2021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78" name="Picture 2"/>
          <p:cNvPicPr/>
          <p:nvPr/>
        </p:nvPicPr>
        <p:blipFill>
          <a:blip r:embed="rId2"/>
          <a:stretch/>
        </p:blipFill>
        <p:spPr>
          <a:xfrm>
            <a:off x="-18720" y="0"/>
            <a:ext cx="9161640" cy="263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Рисунок 7" descr="https://static.smartafisha.ru/photo/training/25/25/252591/photo_1884339_5bdaea6b54047.jpg"/>
          <p:cNvPicPr/>
          <p:nvPr/>
        </p:nvPicPr>
        <p:blipFill>
          <a:blip r:embed="rId2"/>
          <a:stretch/>
        </p:blipFill>
        <p:spPr>
          <a:xfrm>
            <a:off x="428400" y="4149000"/>
            <a:ext cx="3257280" cy="1955160"/>
          </a:xfrm>
          <a:prstGeom prst="rect">
            <a:avLst/>
          </a:prstGeom>
          <a:ln>
            <a:noFill/>
          </a:ln>
        </p:spPr>
      </p:pic>
      <p:pic>
        <p:nvPicPr>
          <p:cNvPr id="151" name="Picture 2"/>
          <p:cNvPicPr/>
          <p:nvPr/>
        </p:nvPicPr>
        <p:blipFill>
          <a:blip r:embed="rId3"/>
          <a:srcRect t="19666" b="14403"/>
          <a:stretch/>
        </p:blipFill>
        <p:spPr>
          <a:xfrm>
            <a:off x="0" y="-27360"/>
            <a:ext cx="9122400" cy="173160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8772840" y="6481440"/>
            <a:ext cx="390960" cy="401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11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1259640" y="1183105"/>
            <a:ext cx="7415640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На базе РЦК создана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Фабрика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Процессов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– учебная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производственная площадка, на которой участники в реальном производственном процессе получают практический опыт применения инструментов бережливого производства, а также понимают, как улучшения влияют на операционные и экономические показатели деятельности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154" name="Рисунок 15"/>
          <p:cNvPicPr/>
          <p:nvPr/>
        </p:nvPicPr>
        <p:blipFill>
          <a:blip r:embed="rId4"/>
          <a:stretch/>
        </p:blipFill>
        <p:spPr>
          <a:xfrm>
            <a:off x="3051720" y="3213000"/>
            <a:ext cx="3018960" cy="2134440"/>
          </a:xfrm>
          <a:prstGeom prst="rect">
            <a:avLst/>
          </a:prstGeom>
          <a:ln>
            <a:noFill/>
          </a:ln>
        </p:spPr>
      </p:pic>
      <p:pic>
        <p:nvPicPr>
          <p:cNvPr id="155" name="Рисунок 18"/>
          <p:cNvPicPr/>
          <p:nvPr/>
        </p:nvPicPr>
        <p:blipFill>
          <a:blip r:embed="rId5"/>
          <a:stretch/>
        </p:blipFill>
        <p:spPr>
          <a:xfrm>
            <a:off x="5736600" y="4115520"/>
            <a:ext cx="3154680" cy="210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2"/>
          <p:cNvPicPr/>
          <p:nvPr/>
        </p:nvPicPr>
        <p:blipFill>
          <a:blip r:embed="rId2"/>
          <a:srcRect t="19666" b="14403"/>
          <a:stretch/>
        </p:blipFill>
        <p:spPr>
          <a:xfrm>
            <a:off x="0" y="-27360"/>
            <a:ext cx="9122400" cy="173160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1187640" y="1196640"/>
            <a:ext cx="748836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Эффект от реализации национального проекта </a:t>
            </a:r>
            <a:r>
              <a:rPr sz="2400" dirty="0"/>
              <a:t/>
            </a:r>
            <a:br>
              <a:rPr sz="2400" dirty="0"/>
            </a:b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 автономном округе к 2024 году:</a:t>
            </a:r>
            <a:endParaRPr lang="ru-RU" sz="2400" b="0" strike="noStrike" spc="-1" dirty="0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178447163"/>
              </p:ext>
            </p:extLst>
          </p:nvPr>
        </p:nvGraphicFramePr>
        <p:xfrm>
          <a:off x="493200" y="2060848"/>
          <a:ext cx="8274600" cy="403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8" name="CustomShape 2"/>
          <p:cNvSpPr/>
          <p:nvPr/>
        </p:nvSpPr>
        <p:spPr>
          <a:xfrm>
            <a:off x="828728" y="2464733"/>
            <a:ext cx="574920" cy="460211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59</a:t>
            </a:r>
          </a:p>
        </p:txBody>
      </p:sp>
      <p:sp>
        <p:nvSpPr>
          <p:cNvPr id="161" name="CustomShape 5"/>
          <p:cNvSpPr/>
          <p:nvPr/>
        </p:nvSpPr>
        <p:spPr>
          <a:xfrm>
            <a:off x="681214" y="5057021"/>
            <a:ext cx="713348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793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62" name="CustomShape 6"/>
          <p:cNvSpPr/>
          <p:nvPr/>
        </p:nvSpPr>
        <p:spPr>
          <a:xfrm>
            <a:off x="1016178" y="3688869"/>
            <a:ext cx="6183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5%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63" name="CustomShape 7"/>
          <p:cNvSpPr/>
          <p:nvPr/>
        </p:nvSpPr>
        <p:spPr>
          <a:xfrm>
            <a:off x="8768520" y="6478200"/>
            <a:ext cx="390960" cy="401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12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11" name="Group 3"/>
          <p:cNvGrpSpPr/>
          <p:nvPr/>
        </p:nvGrpSpPr>
        <p:grpSpPr>
          <a:xfrm>
            <a:off x="5190270" y="5938536"/>
            <a:ext cx="2733480" cy="514800"/>
            <a:chOff x="5173920" y="4209840"/>
            <a:chExt cx="2733480" cy="514800"/>
          </a:xfrm>
        </p:grpSpPr>
        <p:sp>
          <p:nvSpPr>
            <p:cNvPr id="12" name="CustomShape 4"/>
            <p:cNvSpPr/>
            <p:nvPr/>
          </p:nvSpPr>
          <p:spPr>
            <a:xfrm>
              <a:off x="5524560" y="4209840"/>
              <a:ext cx="2382840" cy="514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+7 (3467) </a:t>
              </a:r>
              <a:r>
                <a:rPr lang="ru-RU" sz="1800" b="0" strike="noStrike" spc="-1" dirty="0" smtClean="0">
                  <a:solidFill>
                    <a:srgbClr val="000000"/>
                  </a:solidFill>
                  <a:latin typeface="Calibri"/>
                  <a:ea typeface="DejaVu Sans"/>
                </a:rPr>
                <a:t>35-34-04  доб. 3858 / 3859</a:t>
              </a:r>
              <a:endParaRPr lang="ru-RU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800" b="0" strike="noStrike" spc="-1" dirty="0">
                <a:latin typeface="Arial"/>
              </a:endParaRPr>
            </a:p>
          </p:txBody>
        </p:sp>
        <p:pic>
          <p:nvPicPr>
            <p:cNvPr id="13" name="Picture 2"/>
            <p:cNvPicPr/>
            <p:nvPr/>
          </p:nvPicPr>
          <p:blipFill>
            <a:blip r:embed="rId8"/>
            <a:stretch/>
          </p:blipFill>
          <p:spPr>
            <a:xfrm>
              <a:off x="5173920" y="4415168"/>
              <a:ext cx="357480" cy="2116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5"/>
          <p:cNvGrpSpPr/>
          <p:nvPr/>
        </p:nvGrpSpPr>
        <p:grpSpPr>
          <a:xfrm>
            <a:off x="1475640" y="6043296"/>
            <a:ext cx="3263040" cy="301680"/>
            <a:chOff x="1475640" y="4194360"/>
            <a:chExt cx="3263040" cy="301680"/>
          </a:xfrm>
        </p:grpSpPr>
        <p:sp>
          <p:nvSpPr>
            <p:cNvPr id="15" name="CustomShape 6"/>
            <p:cNvSpPr/>
            <p:nvPr/>
          </p:nvSpPr>
          <p:spPr>
            <a:xfrm>
              <a:off x="1884240" y="4194360"/>
              <a:ext cx="2854440" cy="301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u="sng" strike="noStrike" spc="-1" dirty="0">
                  <a:solidFill>
                    <a:srgbClr val="0000FF"/>
                  </a:solidFill>
                  <a:uFillTx/>
                  <a:latin typeface="Arial"/>
                  <a:ea typeface="DejaVu Sans"/>
                </a:rPr>
                <a:t>Depprom@admhmao.ru</a:t>
              </a:r>
              <a:endParaRPr lang="ru-RU" sz="1800" b="0" strike="noStrike" spc="-1" dirty="0">
                <a:latin typeface="Arial"/>
              </a:endParaRPr>
            </a:p>
          </p:txBody>
        </p:sp>
        <p:pic>
          <p:nvPicPr>
            <p:cNvPr id="16" name="Picture 4"/>
            <p:cNvPicPr/>
            <p:nvPr/>
          </p:nvPicPr>
          <p:blipFill>
            <a:blip r:embed="rId9"/>
            <a:stretch/>
          </p:blipFill>
          <p:spPr>
            <a:xfrm>
              <a:off x="1475640" y="4226760"/>
              <a:ext cx="307440" cy="24048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/>
          <p:cNvPicPr/>
          <p:nvPr/>
        </p:nvPicPr>
        <p:blipFill>
          <a:blip r:embed="rId2"/>
          <a:srcRect t="19666" b="14403"/>
          <a:stretch/>
        </p:blipFill>
        <p:spPr>
          <a:xfrm>
            <a:off x="0" y="-27360"/>
            <a:ext cx="9122400" cy="173160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1403640" y="1484640"/>
            <a:ext cx="7559640" cy="10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ОСНОВНАЯ ЦЕЛЬ – РОСТ ПРОИЗВОДИТЕЛЬНОСТИ ТРУДА НА СРЕДНИХ И КРУПНЫХ ПРЕДПРИЯТИЯХ БАЗОВЫХ НЕСЫРЬЕВЫХ ОТРАСЛЕЙ ЭКОНОМИКИ </a:t>
            </a:r>
            <a:r>
              <a:rPr lang="ru-RU" sz="20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НЕ МЕНЕЕ 5% К 2024 ГОДУ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306720" y="2781000"/>
            <a:ext cx="842400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ru-RU" sz="3600" b="1" u="sng" strike="noStrike" spc="-1">
                <a:solidFill>
                  <a:srgbClr val="000000"/>
                </a:solidFill>
                <a:uFillTx/>
                <a:latin typeface="Calibri Light"/>
                <a:ea typeface="DejaVu Sans"/>
              </a:rPr>
              <a:t>Региональные проекты: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1208160" y="3573000"/>
            <a:ext cx="7035120" cy="51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Системные меры по повышению производительности труда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1280160" y="4435920"/>
            <a:ext cx="725112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Адресная поддержка повышения производительности труда </a:t>
            </a:r>
            <a:r>
              <a:t/>
            </a:r>
            <a:br/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на предприятиях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5" name="CustomShape 6"/>
          <p:cNvSpPr/>
          <p:nvPr/>
        </p:nvSpPr>
        <p:spPr>
          <a:xfrm>
            <a:off x="8764200" y="6482880"/>
            <a:ext cx="390960" cy="401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86" name="Picture 2"/>
          <p:cNvPicPr/>
          <p:nvPr/>
        </p:nvPicPr>
        <p:blipFill>
          <a:blip r:embed="rId3"/>
          <a:stretch/>
        </p:blipFill>
        <p:spPr>
          <a:xfrm>
            <a:off x="323640" y="3501000"/>
            <a:ext cx="790920" cy="790920"/>
          </a:xfrm>
          <a:prstGeom prst="rect">
            <a:avLst/>
          </a:prstGeom>
          <a:ln>
            <a:noFill/>
          </a:ln>
        </p:spPr>
      </p:pic>
      <p:pic>
        <p:nvPicPr>
          <p:cNvPr id="87" name="Picture 2"/>
          <p:cNvPicPr/>
          <p:nvPr/>
        </p:nvPicPr>
        <p:blipFill>
          <a:blip r:embed="rId3"/>
          <a:stretch/>
        </p:blipFill>
        <p:spPr>
          <a:xfrm>
            <a:off x="323640" y="4509000"/>
            <a:ext cx="790920" cy="79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/>
          <p:cNvPicPr/>
          <p:nvPr/>
        </p:nvPicPr>
        <p:blipFill>
          <a:blip r:embed="rId2"/>
          <a:srcRect t="19666" b="14403"/>
          <a:stretch/>
        </p:blipFill>
        <p:spPr>
          <a:xfrm>
            <a:off x="0" y="-27360"/>
            <a:ext cx="9122400" cy="173160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2195640" y="1342440"/>
            <a:ext cx="68032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Региональный проект «Системные меры по повышению производительности труда»: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2287440" y="2565000"/>
            <a:ext cx="60868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снятие лишних административно-регуляторных барьеров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2267640" y="3078360"/>
            <a:ext cx="62838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комплекс мер финансового и нефинансового стимулирования предприятий к повышению производительности труда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2287440" y="3870360"/>
            <a:ext cx="644724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обучение управленческого звена предприятий по программам: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Лидеры производительности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Акселератор экспортного роста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8768520" y="6482880"/>
            <a:ext cx="390960" cy="401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3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95" name="Picture 2"/>
          <p:cNvPicPr/>
          <p:nvPr/>
        </p:nvPicPr>
        <p:blipFill>
          <a:blip r:embed="rId3"/>
          <a:stretch/>
        </p:blipFill>
        <p:spPr>
          <a:xfrm>
            <a:off x="323640" y="2748240"/>
            <a:ext cx="1904040" cy="190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/>
          <p:cNvPicPr/>
          <p:nvPr/>
        </p:nvPicPr>
        <p:blipFill>
          <a:blip r:embed="rId2"/>
          <a:srcRect t="19666" b="14403"/>
          <a:stretch/>
        </p:blipFill>
        <p:spPr>
          <a:xfrm>
            <a:off x="0" y="-27360"/>
            <a:ext cx="9122400" cy="173160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2195640" y="1268640"/>
            <a:ext cx="63273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Региональный проект «Адресная поддержка повышения производительности труда на предприятиях»: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2267640" y="2493000"/>
            <a:ext cx="5543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адресная экспертная поддержка предприятий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8768520" y="6478200"/>
            <a:ext cx="390960" cy="401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100" name="Picture 2"/>
          <p:cNvPicPr/>
          <p:nvPr/>
        </p:nvPicPr>
        <p:blipFill>
          <a:blip r:embed="rId3"/>
          <a:stretch/>
        </p:blipFill>
        <p:spPr>
          <a:xfrm>
            <a:off x="251640" y="2820240"/>
            <a:ext cx="1904040" cy="1904040"/>
          </a:xfrm>
          <a:prstGeom prst="rect">
            <a:avLst/>
          </a:prstGeom>
          <a:ln>
            <a:noFill/>
          </a:ln>
        </p:spPr>
      </p:pic>
      <p:sp>
        <p:nvSpPr>
          <p:cNvPr id="101" name="CustomShape 4"/>
          <p:cNvSpPr/>
          <p:nvPr/>
        </p:nvSpPr>
        <p:spPr>
          <a:xfrm>
            <a:off x="2267640" y="2915640"/>
            <a:ext cx="55436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обучение методологии бережливого производства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рабочей группы из числа сотрудников предприятия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2" name="CustomShape 5"/>
          <p:cNvSpPr/>
          <p:nvPr/>
        </p:nvSpPr>
        <p:spPr>
          <a:xfrm>
            <a:off x="2267640" y="3574800"/>
            <a:ext cx="6839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выявление узких мест - ограничителей роста производительности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3" name="CustomShape 6"/>
          <p:cNvSpPr/>
          <p:nvPr/>
        </p:nvSpPr>
        <p:spPr>
          <a:xfrm>
            <a:off x="2267640" y="3995640"/>
            <a:ext cx="6839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рабочая группа предприятия при экспертной поддержке с использованием инструментов бережливого производства добивается увеличения производительности труда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/>
          <p:cNvPicPr/>
          <p:nvPr/>
        </p:nvPicPr>
        <p:blipFill>
          <a:blip r:embed="rId2"/>
          <a:srcRect t="19666" b="14403"/>
          <a:stretch/>
        </p:blipFill>
        <p:spPr>
          <a:xfrm>
            <a:off x="0" y="-27360"/>
            <a:ext cx="9122400" cy="173160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1765800" y="1382040"/>
            <a:ext cx="68032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Ключевые критерии отбора предприятий – потенциальных участников национального проекта: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1547640" y="2421000"/>
            <a:ext cx="70214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выручка предприятия от 800 млн. рублей до 30 млрд. рублей в год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1547640" y="3213000"/>
            <a:ext cx="70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предприятие входит в состав приоритетных отраслей: обрабатывающее производство, сельское хозяйство, транспорт, строительство, торговля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1580400" y="4365000"/>
            <a:ext cx="68068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доля участия налоговых резидентов иностранных государств в уставном (складочном) капитале юридического лица не выше 25%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8768520" y="6478200"/>
            <a:ext cx="390960" cy="401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6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117" name="Picture 2"/>
          <p:cNvPicPr/>
          <p:nvPr/>
        </p:nvPicPr>
        <p:blipFill>
          <a:blip r:embed="rId3"/>
          <a:stretch/>
        </p:blipFill>
        <p:spPr>
          <a:xfrm>
            <a:off x="611640" y="3285000"/>
            <a:ext cx="790920" cy="790920"/>
          </a:xfrm>
          <a:prstGeom prst="rect">
            <a:avLst/>
          </a:prstGeom>
          <a:ln>
            <a:noFill/>
          </a:ln>
        </p:spPr>
      </p:pic>
      <p:pic>
        <p:nvPicPr>
          <p:cNvPr id="118" name="Picture 2"/>
          <p:cNvPicPr/>
          <p:nvPr/>
        </p:nvPicPr>
        <p:blipFill>
          <a:blip r:embed="rId3"/>
          <a:stretch/>
        </p:blipFill>
        <p:spPr>
          <a:xfrm>
            <a:off x="611640" y="4293000"/>
            <a:ext cx="790920" cy="790920"/>
          </a:xfrm>
          <a:prstGeom prst="rect">
            <a:avLst/>
          </a:prstGeom>
          <a:ln>
            <a:noFill/>
          </a:ln>
        </p:spPr>
      </p:pic>
      <p:pic>
        <p:nvPicPr>
          <p:cNvPr id="119" name="Picture 2"/>
          <p:cNvPicPr/>
          <p:nvPr/>
        </p:nvPicPr>
        <p:blipFill>
          <a:blip r:embed="rId3"/>
          <a:stretch/>
        </p:blipFill>
        <p:spPr>
          <a:xfrm>
            <a:off x="628200" y="2277000"/>
            <a:ext cx="790920" cy="79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/>
          <p:nvPr/>
        </p:nvPicPr>
        <p:blipFill>
          <a:blip r:embed="rId2"/>
          <a:srcRect t="19666" b="14403"/>
          <a:stretch/>
        </p:blipFill>
        <p:spPr>
          <a:xfrm>
            <a:off x="0" y="-27360"/>
            <a:ext cx="9122400" cy="173160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2186640" y="1155600"/>
            <a:ext cx="47491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Как стать участником проекта?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8768520" y="6478200"/>
            <a:ext cx="390960" cy="401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7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955751211"/>
              </p:ext>
            </p:extLst>
          </p:nvPr>
        </p:nvGraphicFramePr>
        <p:xfrm>
          <a:off x="827640" y="1484640"/>
          <a:ext cx="7127640" cy="265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3" name="CustomShape 3"/>
          <p:cNvSpPr/>
          <p:nvPr/>
        </p:nvSpPr>
        <p:spPr>
          <a:xfrm>
            <a:off x="1043640" y="1700640"/>
            <a:ext cx="430920" cy="57708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1187640" y="2421000"/>
            <a:ext cx="4309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1044000" y="3285000"/>
            <a:ext cx="4309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1979640" y="4293000"/>
            <a:ext cx="5399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Проект реализуется предприятием: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7" name="CustomShape 7"/>
          <p:cNvSpPr/>
          <p:nvPr/>
        </p:nvSpPr>
        <p:spPr>
          <a:xfrm>
            <a:off x="5148000" y="4978080"/>
            <a:ext cx="2880000" cy="1258200"/>
          </a:xfrm>
          <a:prstGeom prst="rect">
            <a:avLst/>
          </a:prstGeom>
          <a:noFill/>
          <a:ln>
            <a:solidFill>
              <a:srgbClr val="33CC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при поддержке РЦК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8" name="CustomShape 8"/>
          <p:cNvSpPr/>
          <p:nvPr/>
        </p:nvSpPr>
        <p:spPr>
          <a:xfrm>
            <a:off x="1116360" y="4949640"/>
            <a:ext cx="3095280" cy="128664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при поддержке ФЦК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/>
          <p:cNvPicPr/>
          <p:nvPr/>
        </p:nvPicPr>
        <p:blipFill>
          <a:blip r:embed="rId2"/>
          <a:srcRect t="19666" b="14403"/>
          <a:stretch/>
        </p:blipFill>
        <p:spPr>
          <a:xfrm>
            <a:off x="0" y="-27360"/>
            <a:ext cx="9122400" cy="173160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2186640" y="1155600"/>
            <a:ext cx="47491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Преимущества участия в проекте: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8768520" y="6478200"/>
            <a:ext cx="390960" cy="401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8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1580400" y="3246369"/>
            <a:ext cx="6375976" cy="398655"/>
          </a:xfrm>
          <a:prstGeom prst="rect">
            <a:avLst/>
          </a:prstGeom>
          <a:noFill/>
          <a:ln w="28440" cap="rnd">
            <a:solidFill>
              <a:schemeClr val="accent5">
                <a:lumMod val="75000"/>
              </a:schemeClr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достижение до 30% прироста производительности труда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1580400" y="1910735"/>
            <a:ext cx="6375976" cy="1014209"/>
          </a:xfrm>
          <a:prstGeom prst="rect">
            <a:avLst/>
          </a:prstGeom>
          <a:noFill/>
          <a:ln w="28440" cap="rnd">
            <a:solidFill>
              <a:srgbClr val="33CC33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spc="-1" dirty="0" smtClean="0">
                <a:solidFill>
                  <a:srgbClr val="000000"/>
                </a:solidFill>
                <a:latin typeface="Calibri"/>
              </a:rPr>
              <a:t>диагностика </a:t>
            </a:r>
            <a:r>
              <a:rPr lang="ru-RU" sz="2000" spc="-1" dirty="0">
                <a:solidFill>
                  <a:srgbClr val="000000"/>
                </a:solidFill>
                <a:latin typeface="Calibri"/>
              </a:rPr>
              <a:t>производственных потоков, выявление потерь (ограничителей роста производительности) и устранение причин их возникновения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1580400" y="3947284"/>
            <a:ext cx="6375976" cy="1014209"/>
          </a:xfrm>
          <a:prstGeom prst="rect">
            <a:avLst/>
          </a:prstGeom>
          <a:noFill/>
          <a:ln w="28440" cap="rnd">
            <a:solidFill>
              <a:schemeClr val="accent6">
                <a:lumMod val="75000"/>
              </a:schemeClr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ru-RU" sz="2000" spc="-1" dirty="0" smtClean="0">
                <a:solidFill>
                  <a:srgbClr val="000000"/>
                </a:solidFill>
                <a:latin typeface="Calibri"/>
              </a:rPr>
              <a:t>финансовая </a:t>
            </a:r>
            <a:r>
              <a:rPr lang="ru-RU" sz="2000" spc="-1" dirty="0">
                <a:solidFill>
                  <a:srgbClr val="000000"/>
                </a:solidFill>
                <a:latin typeface="Calibri"/>
              </a:rPr>
              <a:t>поддержка в виде займа Фонда развития промышленности РФ под 1% годовых для предприятий обрабатывающей промышленности 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/>
          <p:cNvPicPr/>
          <p:nvPr/>
        </p:nvPicPr>
        <p:blipFill>
          <a:blip r:embed="rId2"/>
          <a:srcRect t="19666" b="14403"/>
          <a:stretch/>
        </p:blipFill>
        <p:spPr>
          <a:xfrm>
            <a:off x="0" y="-27360"/>
            <a:ext cx="9122400" cy="173160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8772840" y="6482880"/>
            <a:ext cx="390960" cy="401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9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260000" y="1312560"/>
            <a:ext cx="741564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14 Предприятий – участников национального проекта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4"/>
          <p:cNvSpPr/>
          <p:nvPr/>
        </p:nvSpPr>
        <p:spPr>
          <a:xfrm>
            <a:off x="395640" y="1815120"/>
            <a:ext cx="3887640" cy="1258200"/>
          </a:xfrm>
          <a:prstGeom prst="rect">
            <a:avLst/>
          </a:prstGeom>
          <a:noFill/>
          <a:ln w="38160">
            <a:solidFill>
              <a:schemeClr val="accent5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при поддержке ФЦК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4716000" y="1815120"/>
            <a:ext cx="3887280" cy="1258200"/>
          </a:xfrm>
          <a:prstGeom prst="rect">
            <a:avLst/>
          </a:prstGeom>
          <a:noFill/>
          <a:ln w="38160"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самостоятельно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 партнером ПАО «Газпром нефть»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или 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консультантом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2" name="CustomShape 6"/>
          <p:cNvSpPr/>
          <p:nvPr/>
        </p:nvSpPr>
        <p:spPr>
          <a:xfrm>
            <a:off x="395640" y="3183480"/>
            <a:ext cx="3887640" cy="34131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6 предприятий: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ООО «Сургутмебель»,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АО «ГК «Северавтодор»,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АО «Нижневартовскремсервис»,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МП «Водоканал»,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МУП «ТО УТВИВ №1» Сургутского района,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АО «Нижневартовское пассажирское автотранспортное предприятие №2»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43" name="CustomShape 7"/>
          <p:cNvSpPr/>
          <p:nvPr/>
        </p:nvSpPr>
        <p:spPr>
          <a:xfrm>
            <a:off x="4716000" y="3183480"/>
            <a:ext cx="3887280" cy="34131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2 предприятия с партнером: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ООО «Талспецстрой»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ООО «Нижневартовскдорсервис»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6 предприятий с консультантом: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АО «Югорский лесопромышленный холдинг», АО «Северречфлот»,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УП «Радужныйтеплосеть»,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СГМУП «Горводоканал»,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МУП «Тепловодоканал»,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ООО «Обь-регион»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/>
          <p:cNvPicPr/>
          <p:nvPr/>
        </p:nvPicPr>
        <p:blipFill>
          <a:blip r:embed="rId2"/>
          <a:srcRect t="19666" b="14403"/>
          <a:stretch/>
        </p:blipFill>
        <p:spPr>
          <a:xfrm>
            <a:off x="0" y="-27360"/>
            <a:ext cx="9122400" cy="1731600"/>
          </a:xfrm>
          <a:prstGeom prst="rect">
            <a:avLst/>
          </a:prstGeom>
          <a:ln>
            <a:noFill/>
          </a:ln>
        </p:spPr>
      </p:pic>
      <p:pic>
        <p:nvPicPr>
          <p:cNvPr id="145" name="Рисунок 7"/>
          <p:cNvPicPr/>
          <p:nvPr/>
        </p:nvPicPr>
        <p:blipFill>
          <a:blip r:embed="rId3"/>
          <a:stretch/>
        </p:blipFill>
        <p:spPr>
          <a:xfrm>
            <a:off x="4284000" y="2923920"/>
            <a:ext cx="4618440" cy="100800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8772840" y="6481440"/>
            <a:ext cx="390960" cy="401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10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47" name="Рисунок 12"/>
          <p:cNvPicPr/>
          <p:nvPr/>
        </p:nvPicPr>
        <p:blipFill>
          <a:blip r:embed="rId4"/>
          <a:stretch/>
        </p:blipFill>
        <p:spPr>
          <a:xfrm>
            <a:off x="323640" y="2325240"/>
            <a:ext cx="3706920" cy="2470680"/>
          </a:xfrm>
          <a:prstGeom prst="rect">
            <a:avLst/>
          </a:prstGeom>
          <a:ln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1763640" y="1268640"/>
            <a:ext cx="633564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Региональный центр компетенций в сфере производительности труда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827640" y="5085360"/>
            <a:ext cx="763164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Контакты: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Прокопьева Вера Геннадьевна / Ермолаева Елена Геннадьевна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тел.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+8 3467 388 235 </a:t>
            </a:r>
          </a:p>
          <a:p>
            <a:pPr algn="ctr">
              <a:lnSpc>
                <a:spcPct val="100000"/>
              </a:lnSpc>
            </a:pPr>
            <a:r>
              <a:rPr lang="ru-RU" b="1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Бобрышев</a:t>
            </a:r>
            <a:r>
              <a:rPr lang="ru-RU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  Игорь Валерьевич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ru-RU" sz="1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Calibri"/>
              </a:rPr>
              <a:t>тел. +8 3467 388 </a:t>
            </a:r>
            <a:r>
              <a:rPr lang="ru-RU" spc="-1" dirty="0" smtClean="0">
                <a:solidFill>
                  <a:srgbClr val="000000"/>
                </a:solidFill>
                <a:latin typeface="Calibri"/>
              </a:rPr>
              <a:t>293          </a:t>
            </a:r>
            <a:r>
              <a:rPr lang="en-US" spc="-1" dirty="0" smtClean="0">
                <a:solidFill>
                  <a:srgbClr val="000000"/>
                </a:solidFill>
                <a:latin typeface="Calibri"/>
              </a:rPr>
              <a:t>i.bobryshev@tp86.ru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869</TotalTime>
  <Words>493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Гайсина Диляра Назгафовна</dc:creator>
  <cp:lastModifiedBy>Волков Николай Леонидович</cp:lastModifiedBy>
  <cp:revision>76</cp:revision>
  <dcterms:created xsi:type="dcterms:W3CDTF">2020-06-04T05:38:10Z</dcterms:created>
  <dcterms:modified xsi:type="dcterms:W3CDTF">2021-03-16T12:31:49Z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