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6" autoAdjust="0"/>
    <p:restoredTop sz="94656" autoAdjust="0"/>
  </p:normalViewPr>
  <p:slideViewPr>
    <p:cSldViewPr snapToGrid="0">
      <p:cViewPr>
        <p:scale>
          <a:sx n="80" d="100"/>
          <a:sy n="80" d="100"/>
        </p:scale>
        <p:origin x="-1638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BB2B1B2-3098-4D08-BC41-FF6EB46CB12D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6FFF3FA-BC2A-4AA8-A87E-65CD8A75CB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B3AD34-ADA6-05E7-6E55-C48C456931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F5C5004-BC5E-C1A0-1E46-C8D66FF2EE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929F1ED9-14C7-0255-A10E-B8E5FD8D2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238"/>
            <a:ext cx="12192000" cy="53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11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7A5BC3-332D-8F16-3C76-9887F4352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5374" y="293298"/>
            <a:ext cx="9144000" cy="13040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2D2D2D"/>
                </a:solidFill>
                <a:latin typeface="Museo Sans Cyrl"/>
              </a:rPr>
              <a:t>П</a:t>
            </a:r>
            <a:r>
              <a:rPr lang="ru-RU" sz="4400" b="1" i="0" dirty="0">
                <a:solidFill>
                  <a:srgbClr val="2D2D2D"/>
                </a:solidFill>
                <a:effectLst/>
                <a:latin typeface="Museo Sans Cyrl"/>
              </a:rPr>
              <a:t>одставное лицо это</a:t>
            </a:r>
            <a:r>
              <a:rPr lang="ru-RU" sz="4400" b="1" i="0" dirty="0" smtClean="0">
                <a:solidFill>
                  <a:srgbClr val="2D2D2D"/>
                </a:solidFill>
                <a:effectLst/>
                <a:latin typeface="Museo Sans Cyrl"/>
              </a:rPr>
              <a:t>:</a:t>
            </a:r>
            <a:endParaRPr lang="ru-RU" sz="7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EBA70D4-DD4B-1F0C-7300-817636EBF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264" y="1673524"/>
            <a:ext cx="9144000" cy="2846717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sz="1600" dirty="0">
                <a:solidFill>
                  <a:schemeClr val="accent3"/>
                </a:solidFill>
              </a:rPr>
              <a:t>Лицо, не имеющие цели управлять компанией</a:t>
            </a:r>
            <a:r>
              <a:rPr lang="ru-RU" sz="1600" dirty="0" smtClean="0">
                <a:solidFill>
                  <a:schemeClr val="accent3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1600" dirty="0">
              <a:solidFill>
                <a:schemeClr val="accent3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1600" dirty="0" smtClean="0">
                <a:solidFill>
                  <a:schemeClr val="accent3"/>
                </a:solidFill>
              </a:rPr>
              <a:t>Лицо</a:t>
            </a:r>
            <a:r>
              <a:rPr lang="ru-RU" sz="1600" dirty="0">
                <a:solidFill>
                  <a:schemeClr val="accent3"/>
                </a:solidFill>
              </a:rPr>
              <a:t>, чьими паспортными данными воспользовались для регистрации фирмы</a:t>
            </a:r>
            <a:r>
              <a:rPr lang="ru-RU" sz="1600" dirty="0" smtClean="0">
                <a:solidFill>
                  <a:schemeClr val="accent3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1600" dirty="0">
              <a:solidFill>
                <a:schemeClr val="accent3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1600" dirty="0" smtClean="0">
                <a:solidFill>
                  <a:schemeClr val="accent3"/>
                </a:solidFill>
              </a:rPr>
              <a:t>Лицо</a:t>
            </a:r>
            <a:r>
              <a:rPr lang="ru-RU" sz="1600" dirty="0">
                <a:solidFill>
                  <a:schemeClr val="accent3"/>
                </a:solidFill>
              </a:rPr>
              <a:t>, введенное </a:t>
            </a:r>
            <a:r>
              <a:rPr lang="ru-RU" sz="1600" dirty="0" smtClean="0">
                <a:solidFill>
                  <a:schemeClr val="accent3"/>
                </a:solidFill>
              </a:rPr>
              <a:t>в </a:t>
            </a:r>
            <a:r>
              <a:rPr lang="ru-RU" sz="1600" dirty="0">
                <a:solidFill>
                  <a:schemeClr val="accent3"/>
                </a:solidFill>
              </a:rPr>
              <a:t>заблуждение.</a:t>
            </a:r>
          </a:p>
        </p:txBody>
      </p:sp>
      <p:pic>
        <p:nvPicPr>
          <p:cNvPr id="1026" name="Picture 2" descr="D:\scale_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594" y="4106494"/>
            <a:ext cx="6206405" cy="275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scale_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06494"/>
            <a:ext cx="6206404" cy="275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80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5B62DA-99F1-250D-7748-3B67CF8C4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121" y="207963"/>
            <a:ext cx="9144000" cy="1707101"/>
          </a:xfrm>
        </p:spPr>
        <p:txBody>
          <a:bodyPr>
            <a:noAutofit/>
          </a:bodyPr>
          <a:lstStyle/>
          <a:p>
            <a:pPr algn="ctr"/>
            <a:r>
              <a:rPr lang="ru-RU" sz="4400" b="1" i="0" dirty="0">
                <a:solidFill>
                  <a:srgbClr val="2D2D2D"/>
                </a:solidFill>
                <a:effectLst/>
                <a:latin typeface="Museo Sans Cyrl"/>
              </a:rPr>
              <a:t>Как понять, что на вас зарегистрировали ООО</a:t>
            </a:r>
            <a:r>
              <a:rPr lang="ru-RU" sz="4400" b="1" i="0" dirty="0" smtClean="0">
                <a:solidFill>
                  <a:srgbClr val="2D2D2D"/>
                </a:solidFill>
                <a:effectLst/>
                <a:latin typeface="Museo Sans Cyrl"/>
              </a:rPr>
              <a:t>:</a:t>
            </a:r>
            <a:endParaRPr lang="ru-RU" sz="4400" dirty="0"/>
          </a:p>
        </p:txBody>
      </p:sp>
      <p:pic>
        <p:nvPicPr>
          <p:cNvPr id="5122" name="Picture 2" descr="D:\914a61bd6fa71f124d8ad6470045e397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0"/>
          <a:stretch/>
        </p:blipFill>
        <p:spPr bwMode="auto">
          <a:xfrm>
            <a:off x="7972783" y="3075710"/>
            <a:ext cx="4219218" cy="378229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399200-10AB-21E5-D191-F345BC066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291" y="1971304"/>
            <a:ext cx="8838154" cy="488669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ru-RU" sz="1200" dirty="0" smtClean="0">
                <a:solidFill>
                  <a:schemeClr val="accent3"/>
                </a:solidFill>
              </a:rPr>
              <a:t>Вы </a:t>
            </a:r>
            <a:r>
              <a:rPr lang="ru-RU" sz="1200" dirty="0">
                <a:solidFill>
                  <a:schemeClr val="accent3"/>
                </a:solidFill>
              </a:rPr>
              <a:t>получаете официальную корреспонденцию на ваше имя </a:t>
            </a:r>
            <a:endParaRPr lang="ru-RU" sz="1200" dirty="0" smtClean="0">
              <a:solidFill>
                <a:schemeClr val="accent3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1200" dirty="0" smtClean="0">
                <a:solidFill>
                  <a:schemeClr val="accent3"/>
                </a:solidFill>
              </a:rPr>
              <a:t>с </a:t>
            </a:r>
            <a:r>
              <a:rPr lang="ru-RU" sz="1200" dirty="0">
                <a:solidFill>
                  <a:schemeClr val="accent3"/>
                </a:solidFill>
              </a:rPr>
              <a:t>требованием погасить задолженности неизвестной </a:t>
            </a:r>
            <a:r>
              <a:rPr lang="ru-RU" sz="1200" dirty="0" smtClean="0">
                <a:solidFill>
                  <a:schemeClr val="accent3"/>
                </a:solidFill>
              </a:rPr>
              <a:t>вам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>
                <a:solidFill>
                  <a:schemeClr val="accent3"/>
                </a:solidFill>
              </a:rPr>
              <a:t>фирмы;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endParaRPr lang="ru-RU" sz="1200" dirty="0">
              <a:solidFill>
                <a:schemeClr val="accent3"/>
              </a:solidFill>
            </a:endParaRP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ru-RU" sz="1200" dirty="0" smtClean="0">
                <a:solidFill>
                  <a:schemeClr val="accent3"/>
                </a:solidFill>
              </a:rPr>
              <a:t>Налоговая напоминает вам своими извещениями, 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>
                <a:solidFill>
                  <a:schemeClr val="accent3"/>
                </a:solidFill>
              </a:rPr>
              <a:t>что вы пропустили срок сдачи отчетности;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endParaRPr lang="ru-RU" sz="1200" dirty="0">
              <a:solidFill>
                <a:schemeClr val="accent3"/>
              </a:solidFill>
            </a:endParaRP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ru-RU" sz="1200" dirty="0">
                <a:solidFill>
                  <a:schemeClr val="accent3"/>
                </a:solidFill>
              </a:rPr>
              <a:t>Вам пришла повестка с </a:t>
            </a:r>
            <a:r>
              <a:rPr lang="ru-RU" sz="1200" dirty="0" smtClean="0">
                <a:solidFill>
                  <a:schemeClr val="accent3"/>
                </a:solidFill>
              </a:rPr>
              <a:t>требованием явиться 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>
                <a:solidFill>
                  <a:schemeClr val="accent3"/>
                </a:solidFill>
              </a:rPr>
              <a:t>в </a:t>
            </a:r>
            <a:r>
              <a:rPr lang="ru-RU" sz="1200" dirty="0">
                <a:solidFill>
                  <a:schemeClr val="accent3"/>
                </a:solidFill>
              </a:rPr>
              <a:t>суд в связи с </a:t>
            </a:r>
            <a:r>
              <a:rPr lang="ru-RU" sz="1200" dirty="0" smtClean="0">
                <a:solidFill>
                  <a:schemeClr val="accent3"/>
                </a:solidFill>
              </a:rPr>
              <a:t>разбирательством по </a:t>
            </a:r>
            <a:r>
              <a:rPr lang="ru-RU" sz="1200" dirty="0">
                <a:solidFill>
                  <a:schemeClr val="accent3"/>
                </a:solidFill>
              </a:rPr>
              <a:t>делу </a:t>
            </a:r>
            <a:endParaRPr lang="ru-RU" sz="1200" dirty="0" smtClean="0">
              <a:solidFill>
                <a:schemeClr val="accent3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1200" dirty="0" smtClean="0">
                <a:solidFill>
                  <a:schemeClr val="accent3"/>
                </a:solidFill>
              </a:rPr>
              <a:t>незнакомой компании;</a:t>
            </a:r>
          </a:p>
          <a:p>
            <a:pPr algn="just">
              <a:spcBef>
                <a:spcPts val="600"/>
              </a:spcBef>
            </a:pPr>
            <a:endParaRPr lang="ru-RU" sz="1200" dirty="0">
              <a:solidFill>
                <a:schemeClr val="accent3"/>
              </a:solidFill>
            </a:endParaRP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ru-RU" sz="1200" dirty="0" smtClean="0">
                <a:solidFill>
                  <a:schemeClr val="accent3"/>
                </a:solidFill>
              </a:rPr>
              <a:t>В личном кабинете налогоплательщика на сайте 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>
                <a:solidFill>
                  <a:schemeClr val="accent3"/>
                </a:solidFill>
              </a:rPr>
              <a:t>ФНС России появились сведения О вашем 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>
                <a:solidFill>
                  <a:schemeClr val="accent3"/>
                </a:solidFill>
              </a:rPr>
              <a:t>участии в организациях.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1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63C541-6761-1517-6B2F-E0EF894AB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031" y="1"/>
            <a:ext cx="10082151" cy="2020010"/>
          </a:xfrm>
        </p:spPr>
        <p:txBody>
          <a:bodyPr>
            <a:normAutofit/>
          </a:bodyPr>
          <a:lstStyle/>
          <a:p>
            <a:pPr algn="ctr"/>
            <a:r>
              <a:rPr lang="ru-RU" sz="4400" b="1" i="0" dirty="0">
                <a:solidFill>
                  <a:srgbClr val="2D2D2D"/>
                </a:solidFill>
                <a:effectLst/>
                <a:latin typeface="Museo Sans Cyrl"/>
              </a:rPr>
              <a:t>Что делать, если на вас зарегистрировали </a:t>
            </a:r>
            <a:r>
              <a:rPr lang="ru-RU" sz="4400" b="1" i="0" dirty="0" smtClean="0">
                <a:solidFill>
                  <a:srgbClr val="2D2D2D"/>
                </a:solidFill>
                <a:effectLst/>
                <a:latin typeface="Museo Sans Cyrl"/>
              </a:rPr>
              <a:t>фирму</a:t>
            </a:r>
            <a:r>
              <a:rPr lang="ru-RU" sz="4400" b="1" dirty="0">
                <a:solidFill>
                  <a:srgbClr val="2D2D2D"/>
                </a:solidFill>
                <a:latin typeface="Museo Sans Cyrl"/>
              </a:rPr>
              <a:t>?</a:t>
            </a:r>
            <a:endParaRPr lang="ru-RU" sz="7200" dirty="0"/>
          </a:p>
        </p:txBody>
      </p:sp>
      <p:pic>
        <p:nvPicPr>
          <p:cNvPr id="4098" name="Picture 2" descr="D:\91130fb0584b74975930537133a27b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0"/>
          <a:stretch/>
        </p:blipFill>
        <p:spPr bwMode="auto">
          <a:xfrm>
            <a:off x="5807033" y="3134935"/>
            <a:ext cx="5619603" cy="403306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12fbda1be9c9d88431a38d84f8c1218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1" b="12213"/>
          <a:stretch/>
        </p:blipFill>
        <p:spPr bwMode="auto">
          <a:xfrm>
            <a:off x="819398" y="3134935"/>
            <a:ext cx="5176722" cy="412836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F08C48-B2E0-F14A-DC08-C516C1F71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399" y="1922009"/>
            <a:ext cx="10476610" cy="356789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chemeClr val="accent3"/>
                </a:solidFill>
              </a:rPr>
              <a:t>Обратитесь </a:t>
            </a:r>
            <a:r>
              <a:rPr lang="ru-RU" sz="1800" dirty="0">
                <a:solidFill>
                  <a:schemeClr val="accent3"/>
                </a:solidFill>
              </a:rPr>
              <a:t>в </a:t>
            </a:r>
            <a:r>
              <a:rPr lang="ru-RU" sz="1800" dirty="0" smtClean="0">
                <a:solidFill>
                  <a:schemeClr val="accent3"/>
                </a:solidFill>
              </a:rPr>
              <a:t>правоохранительные органы </a:t>
            </a:r>
            <a:r>
              <a:rPr lang="ru-RU" sz="1800" dirty="0">
                <a:solidFill>
                  <a:schemeClr val="accent3"/>
                </a:solidFill>
              </a:rPr>
              <a:t>с заявлением</a:t>
            </a:r>
            <a:r>
              <a:rPr lang="ru-RU" sz="1800" dirty="0" smtClean="0">
                <a:solidFill>
                  <a:schemeClr val="accent3"/>
                </a:solidFill>
              </a:rPr>
              <a:t>;</a:t>
            </a:r>
            <a:endParaRPr lang="en-US" sz="1800" dirty="0" smtClean="0">
              <a:solidFill>
                <a:schemeClr val="accent3"/>
              </a:solidFill>
            </a:endParaRPr>
          </a:p>
          <a:p>
            <a:pPr marL="342900" indent="-342900">
              <a:buFontTx/>
              <a:buChar char="-"/>
            </a:pPr>
            <a:endParaRPr lang="ru-RU" sz="1800" dirty="0">
              <a:solidFill>
                <a:schemeClr val="accent3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chemeClr val="accent3"/>
                </a:solidFill>
              </a:rPr>
              <a:t>Обратитесь в налоговую инспекцию.</a:t>
            </a:r>
            <a:endParaRPr lang="ru-RU" sz="1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8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4D325A-4C7B-CDC8-A320-12D93A66E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75" y="359752"/>
            <a:ext cx="9310777" cy="1371600"/>
          </a:xfrm>
        </p:spPr>
        <p:txBody>
          <a:bodyPr>
            <a:noAutofit/>
          </a:bodyPr>
          <a:lstStyle/>
          <a:p>
            <a:pPr algn="ctr"/>
            <a:r>
              <a:rPr lang="ru-RU" b="1" i="0" dirty="0">
                <a:solidFill>
                  <a:srgbClr val="2D2D2D"/>
                </a:solidFill>
                <a:effectLst/>
                <a:latin typeface="Museo Sans Cyrl"/>
              </a:rPr>
              <a:t>Ответственность за регистрацию ООО на подставное </a:t>
            </a:r>
            <a:r>
              <a:rPr lang="ru-RU" b="1" i="0" dirty="0" smtClean="0">
                <a:solidFill>
                  <a:srgbClr val="2D2D2D"/>
                </a:solidFill>
                <a:effectLst/>
                <a:latin typeface="Museo Sans Cyrl"/>
              </a:rPr>
              <a:t>лицо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516A4399-A40E-8E16-7A81-70978EE02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58979"/>
              </p:ext>
            </p:extLst>
          </p:nvPr>
        </p:nvGraphicFramePr>
        <p:xfrm>
          <a:off x="748145" y="1900053"/>
          <a:ext cx="10402784" cy="42589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1876">
                  <a:extLst>
                    <a:ext uri="{9D8B030D-6E8A-4147-A177-3AD203B41FA5}">
                      <a16:colId xmlns:a16="http://schemas.microsoft.com/office/drawing/2014/main" xmlns="" val="1505249770"/>
                    </a:ext>
                  </a:extLst>
                </a:gridCol>
                <a:gridCol w="3827083">
                  <a:extLst>
                    <a:ext uri="{9D8B030D-6E8A-4147-A177-3AD203B41FA5}">
                      <a16:colId xmlns:a16="http://schemas.microsoft.com/office/drawing/2014/main" xmlns="" val="707427421"/>
                    </a:ext>
                  </a:extLst>
                </a:gridCol>
                <a:gridCol w="5313825">
                  <a:extLst>
                    <a:ext uri="{9D8B030D-6E8A-4147-A177-3AD203B41FA5}">
                      <a16:colId xmlns:a16="http://schemas.microsoft.com/office/drawing/2014/main" xmlns="" val="2181698396"/>
                    </a:ext>
                  </a:extLst>
                </a:gridCol>
              </a:tblGrid>
              <a:tr h="731531">
                <a:tc>
                  <a:txBody>
                    <a:bodyPr/>
                    <a:lstStyle/>
                    <a:p>
                      <a:r>
                        <a:rPr lang="ru-RU" sz="1600" dirty="0"/>
                        <a:t>Статья УК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Что предусматривает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Наказание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8370132"/>
                  </a:ext>
                </a:extLst>
              </a:tr>
              <a:tr h="859761">
                <a:tc rowSpan="2">
                  <a:txBody>
                    <a:bodyPr/>
                    <a:lstStyle/>
                    <a:p>
                      <a:r>
                        <a:rPr lang="ru-RU" sz="1600" dirty="0"/>
                        <a:t>173.1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Незаконное создание организации через подставных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-штраф от 100 до 300 </a:t>
                      </a:r>
                      <a:r>
                        <a:rPr lang="ru-RU" sz="1100" dirty="0" err="1"/>
                        <a:t>т.р</a:t>
                      </a:r>
                      <a:r>
                        <a:rPr lang="ru-RU" sz="1100" dirty="0"/>
                        <a:t>.;</a:t>
                      </a:r>
                    </a:p>
                    <a:p>
                      <a:r>
                        <a:rPr lang="ru-RU" sz="1100" dirty="0"/>
                        <a:t>-принудительные работы сроком до 3 лет;</a:t>
                      </a:r>
                    </a:p>
                    <a:p>
                      <a:r>
                        <a:rPr lang="ru-RU" sz="1100" dirty="0"/>
                        <a:t>-лишение свободы до 3 лет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4620539"/>
                  </a:ext>
                </a:extLst>
              </a:tr>
              <a:tr h="819398">
                <a:tc vMerge="1">
                  <a:txBody>
                    <a:bodyPr/>
                    <a:lstStyle/>
                    <a:p>
                      <a:r>
                        <a:rPr lang="ru-RU" dirty="0"/>
                        <a:t>173.1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То же деяние совершенное:</a:t>
                      </a:r>
                    </a:p>
                    <a:p>
                      <a:r>
                        <a:rPr lang="ru-RU" sz="1100" dirty="0"/>
                        <a:t>-с использованием служебного положения;</a:t>
                      </a:r>
                    </a:p>
                    <a:p>
                      <a:r>
                        <a:rPr lang="ru-RU" sz="1100" dirty="0"/>
                        <a:t>-группой лиц по предварительному сговору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-штраф от 300 до 500 </a:t>
                      </a:r>
                      <a:r>
                        <a:rPr kumimoji="0" lang="ru-RU" sz="11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т.р</a:t>
                      </a: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-обязательные работы на срок от 180 до 240 часов;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-лишение свободы до 5 лет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0820185"/>
                  </a:ext>
                </a:extLst>
              </a:tr>
              <a:tr h="916968">
                <a:tc rowSpan="2">
                  <a:txBody>
                    <a:bodyPr/>
                    <a:lstStyle/>
                    <a:p>
                      <a:r>
                        <a:rPr lang="ru-RU" sz="1600" dirty="0"/>
                        <a:t>173.2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Незаконное использование документа, удостоверяющего личность, с целью создания однодневки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-штраф от 100 до 300 </a:t>
                      </a:r>
                      <a:r>
                        <a:rPr kumimoji="0" lang="ru-RU" sz="11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т.р</a:t>
                      </a: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-обязательные работы на срок от 180 до 240 часов;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-исправительные работы сроком до 2 лет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0724463"/>
                  </a:ext>
                </a:extLst>
              </a:tr>
              <a:tr h="931264">
                <a:tc vMerge="1">
                  <a:txBody>
                    <a:bodyPr/>
                    <a:lstStyle/>
                    <a:p>
                      <a:r>
                        <a:rPr lang="ru-RU" dirty="0"/>
                        <a:t>173.2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Приобретение документа, удостоверяющего личность для регистрации однодневки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-штраф от 300 до 500 </a:t>
                      </a:r>
                      <a:r>
                        <a:rPr kumimoji="0" lang="ru-RU" sz="11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т.р</a:t>
                      </a: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-принудительные работы сроком до 3 лет;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-лишение свободы до 3 лет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7541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22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30D5CF-B31C-B3D1-0CDA-DF64233E9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371"/>
            <a:ext cx="9144000" cy="1506024"/>
          </a:xfrm>
        </p:spPr>
        <p:txBody>
          <a:bodyPr>
            <a:noAutofit/>
          </a:bodyPr>
          <a:lstStyle/>
          <a:p>
            <a:pPr algn="ctr"/>
            <a:r>
              <a:rPr lang="ru-RU" sz="4400" b="1" i="0" dirty="0">
                <a:solidFill>
                  <a:srgbClr val="2D2D2D"/>
                </a:solidFill>
                <a:effectLst/>
                <a:latin typeface="Museo Sans Cyrl"/>
              </a:rPr>
              <a:t>Соблюдайте элементарную юридическую </a:t>
            </a:r>
            <a:r>
              <a:rPr lang="ru-RU" sz="4400" b="1" i="0" dirty="0" smtClean="0">
                <a:solidFill>
                  <a:srgbClr val="2D2D2D"/>
                </a:solidFill>
                <a:effectLst/>
                <a:latin typeface="Museo Sans Cyrl"/>
              </a:rPr>
              <a:t>гигиену!</a:t>
            </a:r>
            <a:endParaRPr lang="ru-RU" sz="4400" dirty="0"/>
          </a:p>
        </p:txBody>
      </p:sp>
      <p:pic>
        <p:nvPicPr>
          <p:cNvPr id="2050" name="Picture 2" descr="D:\594852771.jf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9"/>
          <a:stretch/>
        </p:blipFill>
        <p:spPr bwMode="auto">
          <a:xfrm>
            <a:off x="0" y="3984534"/>
            <a:ext cx="3247538" cy="287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E9EF4B8-3A84-0FAB-867D-BABEF968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769" y="2066306"/>
            <a:ext cx="8256501" cy="395448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sz="1400" dirty="0" smtClean="0">
                <a:solidFill>
                  <a:schemeClr val="accent3"/>
                </a:solidFill>
              </a:rPr>
              <a:t>Берегите свой паспорт от посторонних</a:t>
            </a:r>
            <a:r>
              <a:rPr lang="en-US" sz="1400" dirty="0" smtClean="0">
                <a:solidFill>
                  <a:schemeClr val="accent3"/>
                </a:solidFill>
              </a:rPr>
              <a:t> </a:t>
            </a:r>
            <a:r>
              <a:rPr lang="ru-RU" sz="1400" dirty="0" smtClean="0">
                <a:solidFill>
                  <a:schemeClr val="accent3"/>
                </a:solidFill>
              </a:rPr>
              <a:t>посягательств.</a:t>
            </a:r>
          </a:p>
          <a:p>
            <a:r>
              <a:rPr lang="ru-RU" sz="1400" dirty="0">
                <a:solidFill>
                  <a:schemeClr val="accent3"/>
                </a:solidFill>
              </a:rPr>
              <a:t> </a:t>
            </a:r>
            <a:r>
              <a:rPr lang="ru-RU" sz="1400" dirty="0" smtClean="0">
                <a:solidFill>
                  <a:schemeClr val="accent3"/>
                </a:solidFill>
              </a:rPr>
              <a:t>    Всегда знайте, где он находится. </a:t>
            </a:r>
          </a:p>
          <a:p>
            <a:r>
              <a:rPr lang="ru-RU" sz="1400" dirty="0">
                <a:solidFill>
                  <a:schemeClr val="accent3"/>
                </a:solidFill>
              </a:rPr>
              <a:t> </a:t>
            </a:r>
            <a:r>
              <a:rPr lang="ru-RU" sz="1400" dirty="0" smtClean="0">
                <a:solidFill>
                  <a:schemeClr val="accent3"/>
                </a:solidFill>
              </a:rPr>
              <a:t>    Никому не оставляйте его на хранение.</a:t>
            </a:r>
          </a:p>
          <a:p>
            <a:pPr marL="342900" indent="-342900">
              <a:buFontTx/>
              <a:buChar char="-"/>
            </a:pPr>
            <a:endParaRPr lang="en-US" sz="1400" dirty="0" smtClean="0">
              <a:solidFill>
                <a:schemeClr val="accent3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1400" dirty="0" smtClean="0">
                <a:solidFill>
                  <a:schemeClr val="accent3"/>
                </a:solidFill>
              </a:rPr>
              <a:t>Не </a:t>
            </a:r>
            <a:r>
              <a:rPr lang="ru-RU" sz="1400" dirty="0">
                <a:solidFill>
                  <a:schemeClr val="accent3"/>
                </a:solidFill>
              </a:rPr>
              <a:t>соглашайтесь на легкую и высокооплачиваемую</a:t>
            </a:r>
            <a:r>
              <a:rPr lang="ru-RU" sz="1400" dirty="0" smtClean="0">
                <a:solidFill>
                  <a:schemeClr val="accent3"/>
                </a:solidFill>
              </a:rPr>
              <a:t>,</a:t>
            </a:r>
          </a:p>
          <a:p>
            <a:r>
              <a:rPr lang="ru-RU" sz="1400" dirty="0" smtClean="0">
                <a:solidFill>
                  <a:schemeClr val="accent3"/>
                </a:solidFill>
              </a:rPr>
              <a:t>    </a:t>
            </a:r>
            <a:r>
              <a:rPr lang="ru-RU" sz="1400" dirty="0">
                <a:solidFill>
                  <a:schemeClr val="accent3"/>
                </a:solidFill>
              </a:rPr>
              <a:t>а потому сомнительную работу «регистратора» </a:t>
            </a:r>
            <a:r>
              <a:rPr lang="ru-RU" sz="1400" dirty="0" smtClean="0">
                <a:solidFill>
                  <a:schemeClr val="accent3"/>
                </a:solidFill>
              </a:rPr>
              <a:t>или</a:t>
            </a:r>
          </a:p>
          <a:p>
            <a:r>
              <a:rPr lang="ru-RU" sz="1400" dirty="0">
                <a:solidFill>
                  <a:schemeClr val="accent3"/>
                </a:solidFill>
              </a:rPr>
              <a:t> </a:t>
            </a:r>
            <a:r>
              <a:rPr lang="ru-RU" sz="1400" dirty="0" smtClean="0">
                <a:solidFill>
                  <a:schemeClr val="accent3"/>
                </a:solidFill>
              </a:rPr>
              <a:t>   </a:t>
            </a:r>
            <a:r>
              <a:rPr lang="ru-RU" sz="1400" dirty="0">
                <a:solidFill>
                  <a:schemeClr val="accent3"/>
                </a:solidFill>
              </a:rPr>
              <a:t>«оформителя» </a:t>
            </a:r>
            <a:r>
              <a:rPr lang="ru-RU" sz="1400" dirty="0" smtClean="0">
                <a:solidFill>
                  <a:schemeClr val="accent3"/>
                </a:solidFill>
              </a:rPr>
              <a:t>документов</a:t>
            </a:r>
            <a:r>
              <a:rPr lang="ru-RU" sz="1400" dirty="0">
                <a:solidFill>
                  <a:schemeClr val="accent3"/>
                </a:solidFill>
              </a:rPr>
              <a:t>.</a:t>
            </a:r>
            <a:endParaRPr lang="ru-RU" sz="1400" dirty="0" smtClean="0">
              <a:solidFill>
                <a:schemeClr val="accent3"/>
              </a:solidFill>
            </a:endParaRPr>
          </a:p>
          <a:p>
            <a:pPr marL="342900" indent="-342900">
              <a:buFontTx/>
              <a:buChar char="-"/>
            </a:pPr>
            <a:endParaRPr lang="ru-RU" sz="1400" dirty="0" smtClean="0">
              <a:solidFill>
                <a:schemeClr val="accent3"/>
              </a:solidFill>
            </a:endParaRPr>
          </a:p>
          <a:p>
            <a:r>
              <a:rPr lang="ru-RU" sz="1400" dirty="0" smtClean="0">
                <a:solidFill>
                  <a:schemeClr val="accent3"/>
                </a:solidFill>
              </a:rPr>
              <a:t>                        - никогда </a:t>
            </a:r>
            <a:r>
              <a:rPr lang="ru-RU" sz="1400" dirty="0">
                <a:solidFill>
                  <a:schemeClr val="accent3"/>
                </a:solidFill>
              </a:rPr>
              <a:t>не подписывайте </a:t>
            </a:r>
            <a:r>
              <a:rPr lang="ru-RU" sz="1400" dirty="0" smtClean="0">
                <a:solidFill>
                  <a:schemeClr val="accent3"/>
                </a:solidFill>
              </a:rPr>
              <a:t>никакие</a:t>
            </a:r>
          </a:p>
          <a:p>
            <a:r>
              <a:rPr lang="ru-RU" sz="1400" dirty="0">
                <a:solidFill>
                  <a:schemeClr val="accent3"/>
                </a:solidFill>
              </a:rPr>
              <a:t> </a:t>
            </a:r>
            <a:r>
              <a:rPr lang="ru-RU" sz="1400" dirty="0" smtClean="0">
                <a:solidFill>
                  <a:schemeClr val="accent3"/>
                </a:solidFill>
              </a:rPr>
              <a:t>                         документы</a:t>
            </a:r>
            <a:r>
              <a:rPr lang="ru-RU" sz="1400" dirty="0">
                <a:solidFill>
                  <a:schemeClr val="accent3"/>
                </a:solidFill>
              </a:rPr>
              <a:t>, </a:t>
            </a:r>
            <a:r>
              <a:rPr lang="ru-RU" sz="1400" dirty="0" smtClean="0">
                <a:solidFill>
                  <a:schemeClr val="accent3"/>
                </a:solidFill>
              </a:rPr>
              <a:t>не </a:t>
            </a:r>
            <a:r>
              <a:rPr lang="ru-RU" sz="1400" dirty="0">
                <a:solidFill>
                  <a:schemeClr val="accent3"/>
                </a:solidFill>
              </a:rPr>
              <a:t>прочитав их до конца, </a:t>
            </a:r>
            <a:endParaRPr lang="ru-RU" sz="1400" dirty="0" smtClean="0">
              <a:solidFill>
                <a:schemeClr val="accent3"/>
              </a:solidFill>
            </a:endParaRPr>
          </a:p>
          <a:p>
            <a:r>
              <a:rPr lang="ru-RU" sz="1400" dirty="0" smtClean="0">
                <a:solidFill>
                  <a:schemeClr val="accent3"/>
                </a:solidFill>
              </a:rPr>
              <a:t>                          включая пункты со звездочкой.</a:t>
            </a:r>
            <a:endParaRPr lang="en-US" sz="1400" dirty="0">
              <a:solidFill>
                <a:schemeClr val="accent3"/>
              </a:solidFill>
            </a:endParaRPr>
          </a:p>
          <a:p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2051" name="Picture 3" descr="D:\1411prover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298" y="4603532"/>
            <a:ext cx="3381702" cy="225446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48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342</Words>
  <Application>Microsoft Office PowerPoint</Application>
  <PresentationFormat>Произвольный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Главная</vt:lpstr>
      <vt:lpstr>Презентация PowerPoint</vt:lpstr>
      <vt:lpstr>Подставное лицо это:</vt:lpstr>
      <vt:lpstr>Как понять, что на вас зарегистрировали ООО:</vt:lpstr>
      <vt:lpstr>Что делать, если на вас зарегистрировали фирму?</vt:lpstr>
      <vt:lpstr>Ответственность за регистрацию ООО на подставное лицо</vt:lpstr>
      <vt:lpstr>Соблюдайте элементарную юридическую гигиену!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Albert</dc:creator>
  <cp:lastModifiedBy>Комарова Аксинья Сергеевна</cp:lastModifiedBy>
  <cp:revision>11</cp:revision>
  <dcterms:created xsi:type="dcterms:W3CDTF">2023-01-17T16:22:59Z</dcterms:created>
  <dcterms:modified xsi:type="dcterms:W3CDTF">2023-01-19T10:41:21Z</dcterms:modified>
</cp:coreProperties>
</file>