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charts/style8.xml" ContentType="application/vnd.ms-office.chartstyle+xml"/>
  <Override PartName="/ppt/charts/colors8.xml" ContentType="application/vnd.ms-office.chartcolorstyle+xml"/>
  <Override PartName="/ppt/charts/style6.xml" ContentType="application/vnd.ms-office.chartstyle+xml"/>
  <Override PartName="/ppt/charts/style7.xml" ContentType="application/vnd.ms-office.chartstyle+xml"/>
  <Override PartName="/ppt/charts/colors6.xml" ContentType="application/vnd.ms-office.chartcolorstyle+xml"/>
  <Override PartName="/ppt/slides/slide1.xml" ContentType="application/vnd.openxmlformats-officedocument.presentationml.slide+xml"/>
  <Override PartName="/ppt/charts/chart6.xml" ContentType="application/vnd.openxmlformats-officedocument.drawingml.chart+xml"/>
  <Override PartName="/ppt/slideLayouts/slideLayout4.xml" ContentType="application/vnd.openxmlformats-officedocument.presentationml.slideLayout+xml"/>
  <Override PartName="/ppt/charts/style5.xml" ContentType="application/vnd.ms-office.chartstyle+xml"/>
  <Override PartName="/ppt/charts/colors5.xml" ContentType="application/vnd.ms-office.chartcolorstyle+xml"/>
  <Override PartName="/ppt/slides/slide9.xml" ContentType="application/vnd.openxmlformats-officedocument.presentationml.slide+xml"/>
  <Override PartName="/ppt/charts/colors4.xml" ContentType="application/vnd.ms-office.chartcolorstyle+xml"/>
  <Override PartName="/ppt/charts/chart8.xml" ContentType="application/vnd.openxmlformats-officedocument.drawingml.chart+xml"/>
  <Override PartName="/ppt/slideLayouts/slideLayout3.xml" ContentType="application/vnd.openxmlformats-officedocument.presentationml.slideLayout+xml"/>
  <Override PartName="/ppt/charts/style3.xml" ContentType="application/vnd.ms-office.chartstyle+xml"/>
  <Override PartName="/ppt/charts/chart5.xml" ContentType="application/vnd.openxmlformats-officedocument.drawingml.chart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2.xml" ContentType="application/vnd.openxmlformats-officedocument.drawingml.chart+xml"/>
  <Override PartName="/ppt/charts/colors1.xml" ContentType="application/vnd.ms-office.chartcolorstyle+xml"/>
  <Override PartName="/ppt/charts/chart7.xml" ContentType="application/vnd.openxmlformats-officedocument.drawingml.chart+xml"/>
  <Override PartName="/ppt/charts/style2.xml" ContentType="application/vnd.ms-office.chartstyle+xml"/>
  <Override PartName="/ppt/charts/chart1.xml" ContentType="application/vnd.openxmlformats-officedocument.drawingml.chart+xml"/>
  <Override PartName="/ppt/diagrams/quickStyle1.xml" ContentType="application/vnd.openxmlformats-officedocument.drawingml.diagramQuickStyle+xml"/>
  <Override PartName="/ppt/viewProps.xml" ContentType="application/vnd.openxmlformats-officedocument.presentationml.viewProps+xml"/>
  <Override PartName="/ppt/diagrams/layout1.xml" ContentType="application/vnd.openxmlformats-officedocument.drawingml.diagramLayout+xml"/>
  <Override PartName="/ppt/diagrams/colors1.xml" ContentType="application/vnd.openxmlformats-officedocument.drawingml.diagramColors+xml"/>
  <Override PartName="/ppt/charts/colors7.xml" ContentType="application/vnd.ms-office.chartcolorstyle+xml"/>
  <Override PartName="/ppt/charts/style4.xml" ContentType="application/vnd.ms-office.chartstyle+xml"/>
  <Override PartName="/ppt/charts/colors3.xml" ContentType="application/vnd.ms-office.chartcolorstyle+xml"/>
  <Override PartName="/ppt/diagrams/data1.xml" ContentType="application/vnd.openxmlformats-officedocument.drawingml.diagramData+xml"/>
  <Override PartName="/ppt/slides/slide7.xml" ContentType="application/vnd.openxmlformats-officedocument.presentationml.slide+xml"/>
  <Override PartName="/ppt/charts/chart4.xml" ContentType="application/vnd.openxmlformats-officedocument.drawingml.chart+xml"/>
  <Override PartName="/ppt/charts/style1.xml" ContentType="application/vnd.ms-office.chartstyle+xml"/>
  <Override PartName="/ppt/diagrams/drawing1.xml" ContentType="application/vnd.openxmlformats-officedocument.drawingml.diagramDrawing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84" d="100"/>
          <a:sy n="84" d="100"/>
        </p:scale>
        <p:origin x="-1440" y="-67"/>
      </p:cViewPr>
      <p:guideLst>
        <p:guide pos="2160" orient="horz"/>
        <p:guide pos="288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presProps" Target="presProps.xml" /><Relationship Id="rId14" Type="http://schemas.openxmlformats.org/officeDocument/2006/relationships/tableStyles" Target="tableStyles.xml" /><Relationship Id="rId15" Type="http://schemas.openxmlformats.org/officeDocument/2006/relationships/viewProps" Target="viewProps.xml" /></Relationships>
</file>

<file path=ppt/charts/_rels/chart1.xml.rels><?xml version="1.0" encoding="UTF-8" standalone="yes"?><Relationships xmlns="http://schemas.openxmlformats.org/package/2006/relationships"><Relationship Id="rId1" Type="http://schemas.microsoft.com/office/2011/relationships/chartStyle" Target="style1.xml" /><Relationship Id="rId2" Type="http://schemas.microsoft.com/office/2011/relationships/chartColorStyle" Target="colors1.xml" /><Relationship Id="rId3" Type="http://schemas.openxmlformats.org/officeDocument/2006/relationships/package" Target="../embeddings/Microsoft_Excel_Worksheet1.xlsx" /></Relationships>
</file>

<file path=ppt/charts/_rels/chart2.xml.rels><?xml version="1.0" encoding="UTF-8" standalone="yes"?><Relationships xmlns="http://schemas.openxmlformats.org/package/2006/relationships"><Relationship Id="rId1" Type="http://schemas.microsoft.com/office/2011/relationships/chartStyle" Target="style2.xml" /><Relationship Id="rId2" Type="http://schemas.microsoft.com/office/2011/relationships/chartColorStyle" Target="colors2.xml" /><Relationship Id="rId3" Type="http://schemas.openxmlformats.org/officeDocument/2006/relationships/package" Target="../embeddings/Microsoft_Excel_Worksheet2.xlsx" /></Relationships>
</file>

<file path=ppt/charts/_rels/chart3.xml.rels><?xml version="1.0" encoding="UTF-8" standalone="yes"?><Relationships xmlns="http://schemas.openxmlformats.org/package/2006/relationships"><Relationship Id="rId1" Type="http://schemas.microsoft.com/office/2011/relationships/chartStyle" Target="style3.xml" /><Relationship Id="rId2" Type="http://schemas.microsoft.com/office/2011/relationships/chartColorStyle" Target="colors3.xml" /><Relationship Id="rId3" Type="http://schemas.openxmlformats.org/officeDocument/2006/relationships/package" Target="../embeddings/Microsoft_Excel_Worksheet3.xlsx" /></Relationships>
</file>

<file path=ppt/charts/_rels/chart4.xml.rels><?xml version="1.0" encoding="UTF-8" standalone="yes"?><Relationships xmlns="http://schemas.openxmlformats.org/package/2006/relationships"><Relationship Id="rId1" Type="http://schemas.microsoft.com/office/2011/relationships/chartStyle" Target="style4.xml" /><Relationship Id="rId2" Type="http://schemas.microsoft.com/office/2011/relationships/chartColorStyle" Target="colors4.xml" /><Relationship Id="rId3" Type="http://schemas.openxmlformats.org/officeDocument/2006/relationships/package" Target="../embeddings/Microsoft_Excel_Worksheet4.xlsx" /></Relationships>
</file>

<file path=ppt/charts/_rels/chart5.xml.rels><?xml version="1.0" encoding="UTF-8" standalone="yes"?><Relationships xmlns="http://schemas.openxmlformats.org/package/2006/relationships"><Relationship Id="rId1" Type="http://schemas.microsoft.com/office/2011/relationships/chartStyle" Target="style5.xml" /><Relationship Id="rId2" Type="http://schemas.microsoft.com/office/2011/relationships/chartColorStyle" Target="colors5.xml" /><Relationship Id="rId3" Type="http://schemas.openxmlformats.org/officeDocument/2006/relationships/package" Target="../embeddings/Microsoft_Excel_Worksheet5.xlsx" /></Relationships>
</file>

<file path=ppt/charts/_rels/chart6.xml.rels><?xml version="1.0" encoding="UTF-8" standalone="yes"?><Relationships xmlns="http://schemas.openxmlformats.org/package/2006/relationships"><Relationship Id="rId1" Type="http://schemas.microsoft.com/office/2011/relationships/chartStyle" Target="style6.xml" /><Relationship Id="rId2" Type="http://schemas.microsoft.com/office/2011/relationships/chartColorStyle" Target="colors6.xml" /><Relationship Id="rId3" Type="http://schemas.openxmlformats.org/officeDocument/2006/relationships/package" Target="../embeddings/Microsoft_Excel_Worksheet6.xlsx" /></Relationships>
</file>

<file path=ppt/charts/_rels/chart7.xml.rels><?xml version="1.0" encoding="UTF-8" standalone="yes"?><Relationships xmlns="http://schemas.openxmlformats.org/package/2006/relationships"><Relationship Id="rId1" Type="http://schemas.microsoft.com/office/2011/relationships/chartStyle" Target="style7.xml" /><Relationship Id="rId2" Type="http://schemas.microsoft.com/office/2011/relationships/chartColorStyle" Target="colors7.xml" /><Relationship Id="rId3" Type="http://schemas.openxmlformats.org/officeDocument/2006/relationships/package" Target="../embeddings/Microsoft_Excel_Worksheet7.xlsx" /></Relationships>
</file>

<file path=ppt/charts/_rels/chart8.xml.rels><?xml version="1.0" encoding="UTF-8" standalone="yes"?><Relationships xmlns="http://schemas.openxmlformats.org/package/2006/relationships"><Relationship Id="rId1" Type="http://schemas.microsoft.com/office/2011/relationships/chartStyle" Target="style8.xml" /><Relationship Id="rId2" Type="http://schemas.microsoft.com/office/2011/relationships/chartColorStyle" Target="colors8.xml" /><Relationship Id="rId3" Type="http://schemas.openxmlformats.org/officeDocument/2006/relationships/package" Target="../embeddings/Microsoft_Excel_Worksheet8.xlsx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en-US"/>
  <c:roundedCorners val="0"/>
  <mc:AlternateContent>
    <mc:Choice Requires="c14">
      <c14:style val="102"/>
    </mc:Choice>
    <mc:Fallback>
      <c:style val="2"/>
    </mc:Fallback>
  </mc:AlternateContent>
  <c:chart>
    <c:autoTitleDeleted val="0"/>
    <c:view3D>
      <c:rotX val="30"/>
      <c:rotY val="0"/>
      <c:depthPercent val="100"/>
      <c:rAngAx val="0"/>
    </c:view3D>
    <c:floor>
      <c:thickness val="0"/>
      <c:spPr bwMode="auto">
        <a:prstGeom prst="rect">
          <a:avLst/>
        </a:prstGeom>
        <a:noFill/>
        <a:ln>
          <a:noFill/>
        </a:ln>
      </c:spPr>
    </c:floor>
    <c:sideWall>
      <c:thickness val="0"/>
      <c:spPr bwMode="auto">
        <a:prstGeom prst="rect">
          <a:avLst/>
        </a:prstGeom>
        <a:noFill/>
        <a:ln>
          <a:noFill/>
        </a:ln>
      </c:spPr>
    </c:sideWall>
    <c:backWall>
      <c:thickness val="0"/>
      <c:spPr bwMode="auto">
        <a:prstGeom prst="rect">
          <a:avLst/>
        </a:prstGeom>
        <a:noFill/>
        <a:ln>
          <a:noFill/>
        </a:ln>
      </c:spPr>
    </c:backWall>
    <c:plotArea>
      <c:layout>
        <c:manualLayout/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Gold</c:v>
                </c:pt>
              </c:strCache>
            </c:strRef>
          </c:tx>
          <c:dPt>
            <c:idx val="0"/>
            <c:spPr bwMode="auto">
              <a:prstGeom prst="rect">
                <a:avLst/>
              </a:prstGeom>
              <a:gradFill>
                <a:gsLst>
                  <a:gs pos="0">
                    <a:schemeClr val="accent1">
                      <a:tint val="43000"/>
                      <a:satMod val="165000"/>
                    </a:schemeClr>
                  </a:gs>
                  <a:gs pos="55000">
                    <a:schemeClr val="accent1">
                      <a:tint val="83000"/>
                      <a:satMod val="155000"/>
                    </a:schemeClr>
                  </a:gs>
                  <a:gs pos="100000">
                    <a:schemeClr val="accent1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gradFill>
                <a:gsLst>
                  <a:gs pos="0">
                    <a:schemeClr val="accent2">
                      <a:tint val="43000"/>
                      <a:satMod val="165000"/>
                    </a:schemeClr>
                  </a:gs>
                  <a:gs pos="55000">
                    <a:schemeClr val="accent2">
                      <a:tint val="83000"/>
                      <a:satMod val="155000"/>
                    </a:schemeClr>
                  </a:gs>
                  <a:gs pos="100000">
                    <a:schemeClr val="accent2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gradFill>
                <a:gsLst>
                  <a:gs pos="0">
                    <a:schemeClr val="accent3">
                      <a:tint val="43000"/>
                      <a:satMod val="165000"/>
                    </a:schemeClr>
                  </a:gs>
                  <a:gs pos="55000">
                    <a:schemeClr val="accent3">
                      <a:tint val="83000"/>
                      <a:satMod val="155000"/>
                    </a:schemeClr>
                  </a:gs>
                  <a:gs pos="100000">
                    <a:schemeClr val="accent3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3"/>
            <c:spPr bwMode="auto">
              <a:prstGeom prst="rect">
                <a:avLst/>
              </a:prstGeom>
              <a:gradFill>
                <a:gsLst>
                  <a:gs pos="0">
                    <a:schemeClr val="accent4">
                      <a:tint val="43000"/>
                      <a:satMod val="165000"/>
                    </a:schemeClr>
                  </a:gs>
                  <a:gs pos="55000">
                    <a:schemeClr val="accent4">
                      <a:tint val="83000"/>
                      <a:satMod val="155000"/>
                    </a:schemeClr>
                  </a:gs>
                  <a:gs pos="100000">
                    <a:schemeClr val="accent4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4"/>
            <c:spPr bwMode="auto">
              <a:prstGeom prst="rect">
                <a:avLst/>
              </a:prstGeom>
              <a:gradFill>
                <a:gsLst>
                  <a:gs pos="0">
                    <a:schemeClr val="accent5">
                      <a:tint val="43000"/>
                      <a:satMod val="165000"/>
                    </a:schemeClr>
                  </a:gs>
                  <a:gs pos="55000">
                    <a:schemeClr val="accent5">
                      <a:tint val="83000"/>
                      <a:satMod val="155000"/>
                    </a:schemeClr>
                  </a:gs>
                  <a:gs pos="100000">
                    <a:schemeClr val="accent5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5"/>
            <c:spPr bwMode="auto">
              <a:prstGeom prst="rect">
                <a:avLst/>
              </a:prstGeom>
              <a:gradFill>
                <a:gsLst>
                  <a:gs pos="0">
                    <a:schemeClr val="accent6">
                      <a:tint val="43000"/>
                      <a:satMod val="165000"/>
                    </a:schemeClr>
                  </a:gs>
                  <a:gs pos="55000">
                    <a:schemeClr val="accent6">
                      <a:tint val="83000"/>
                      <a:satMod val="155000"/>
                    </a:schemeClr>
                  </a:gs>
                  <a:gs pos="100000">
                    <a:schemeClr val="accent6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8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8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8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 xml:space="preserve">1 работник</c:v>
                </c:pt>
                <c:pt idx="1">
                  <c:v xml:space="preserve">менее 50 работников</c:v>
                </c:pt>
                <c:pt idx="2">
                  <c:v xml:space="preserve">более 50 работников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135</c:v>
                </c:pt>
                <c:pt idx="1">
                  <c:v>433</c:v>
                </c:pt>
                <c:pt idx="2">
                  <c:v>332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</c:strCache>
            </c:strRef>
          </c:tx>
          <c:dPt>
            <c:idx val="0"/>
            <c:spPr bwMode="auto">
              <a:prstGeom prst="rect">
                <a:avLst/>
              </a:prstGeom>
              <a:gradFill>
                <a:gsLst>
                  <a:gs pos="0">
                    <a:schemeClr val="accent1">
                      <a:tint val="43000"/>
                      <a:satMod val="165000"/>
                    </a:schemeClr>
                  </a:gs>
                  <a:gs pos="55000">
                    <a:schemeClr val="accent1">
                      <a:tint val="83000"/>
                      <a:satMod val="155000"/>
                    </a:schemeClr>
                  </a:gs>
                  <a:gs pos="100000">
                    <a:schemeClr val="accent1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gradFill>
                <a:gsLst>
                  <a:gs pos="0">
                    <a:schemeClr val="accent2">
                      <a:tint val="43000"/>
                      <a:satMod val="165000"/>
                    </a:schemeClr>
                  </a:gs>
                  <a:gs pos="55000">
                    <a:schemeClr val="accent2">
                      <a:tint val="83000"/>
                      <a:satMod val="155000"/>
                    </a:schemeClr>
                  </a:gs>
                  <a:gs pos="100000">
                    <a:schemeClr val="accent2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gradFill>
                <a:gsLst>
                  <a:gs pos="0">
                    <a:schemeClr val="accent3">
                      <a:tint val="43000"/>
                      <a:satMod val="165000"/>
                    </a:schemeClr>
                  </a:gs>
                  <a:gs pos="55000">
                    <a:schemeClr val="accent3">
                      <a:tint val="83000"/>
                      <a:satMod val="155000"/>
                    </a:schemeClr>
                  </a:gs>
                  <a:gs pos="100000">
                    <a:schemeClr val="accent3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3"/>
            <c:spPr bwMode="auto">
              <a:prstGeom prst="rect">
                <a:avLst/>
              </a:prstGeom>
              <a:gradFill>
                <a:gsLst>
                  <a:gs pos="0">
                    <a:schemeClr val="accent4">
                      <a:tint val="43000"/>
                      <a:satMod val="165000"/>
                    </a:schemeClr>
                  </a:gs>
                  <a:gs pos="55000">
                    <a:schemeClr val="accent4">
                      <a:tint val="83000"/>
                      <a:satMod val="155000"/>
                    </a:schemeClr>
                  </a:gs>
                  <a:gs pos="100000">
                    <a:schemeClr val="accent4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4"/>
            <c:spPr bwMode="auto">
              <a:prstGeom prst="rect">
                <a:avLst/>
              </a:prstGeom>
              <a:gradFill>
                <a:gsLst>
                  <a:gs pos="0">
                    <a:schemeClr val="accent5">
                      <a:tint val="43000"/>
                      <a:satMod val="165000"/>
                    </a:schemeClr>
                  </a:gs>
                  <a:gs pos="55000">
                    <a:schemeClr val="accent5">
                      <a:tint val="83000"/>
                      <a:satMod val="155000"/>
                    </a:schemeClr>
                  </a:gs>
                  <a:gs pos="100000">
                    <a:schemeClr val="accent5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5"/>
            <c:spPr bwMode="auto">
              <a:prstGeom prst="rect">
                <a:avLst/>
              </a:prstGeom>
              <a:gradFill>
                <a:gsLst>
                  <a:gs pos="0">
                    <a:schemeClr val="accent6">
                      <a:tint val="43000"/>
                      <a:satMod val="165000"/>
                    </a:schemeClr>
                  </a:gs>
                  <a:gs pos="55000">
                    <a:schemeClr val="accent6">
                      <a:tint val="83000"/>
                      <a:satMod val="155000"/>
                    </a:schemeClr>
                  </a:gs>
                  <a:gs pos="100000">
                    <a:schemeClr val="accent6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9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 xml:space="preserve">1 работник</c:v>
                </c:pt>
                <c:pt idx="1">
                  <c:v xml:space="preserve">менее 50 работников</c:v>
                </c:pt>
                <c:pt idx="2">
                  <c:v xml:space="preserve">более 50 работников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</c:strCache>
            </c:strRef>
          </c:tx>
          <c:dPt>
            <c:idx val="0"/>
            <c:spPr bwMode="auto">
              <a:prstGeom prst="rect">
                <a:avLst/>
              </a:prstGeom>
              <a:gradFill>
                <a:gsLst>
                  <a:gs pos="0">
                    <a:schemeClr val="accent1">
                      <a:tint val="43000"/>
                      <a:satMod val="165000"/>
                    </a:schemeClr>
                  </a:gs>
                  <a:gs pos="55000">
                    <a:schemeClr val="accent1">
                      <a:tint val="83000"/>
                      <a:satMod val="155000"/>
                    </a:schemeClr>
                  </a:gs>
                  <a:gs pos="100000">
                    <a:schemeClr val="accent1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gradFill>
                <a:gsLst>
                  <a:gs pos="0">
                    <a:schemeClr val="accent2">
                      <a:tint val="43000"/>
                      <a:satMod val="165000"/>
                    </a:schemeClr>
                  </a:gs>
                  <a:gs pos="55000">
                    <a:schemeClr val="accent2">
                      <a:tint val="83000"/>
                      <a:satMod val="155000"/>
                    </a:schemeClr>
                  </a:gs>
                  <a:gs pos="100000">
                    <a:schemeClr val="accent2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gradFill>
                <a:gsLst>
                  <a:gs pos="0">
                    <a:schemeClr val="accent3">
                      <a:tint val="43000"/>
                      <a:satMod val="165000"/>
                    </a:schemeClr>
                  </a:gs>
                  <a:gs pos="55000">
                    <a:schemeClr val="accent3">
                      <a:tint val="83000"/>
                      <a:satMod val="155000"/>
                    </a:schemeClr>
                  </a:gs>
                  <a:gs pos="100000">
                    <a:schemeClr val="accent3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3"/>
            <c:spPr bwMode="auto">
              <a:prstGeom prst="rect">
                <a:avLst/>
              </a:prstGeom>
              <a:gradFill>
                <a:gsLst>
                  <a:gs pos="0">
                    <a:schemeClr val="accent4">
                      <a:tint val="43000"/>
                      <a:satMod val="165000"/>
                    </a:schemeClr>
                  </a:gs>
                  <a:gs pos="55000">
                    <a:schemeClr val="accent4">
                      <a:tint val="83000"/>
                      <a:satMod val="155000"/>
                    </a:schemeClr>
                  </a:gs>
                  <a:gs pos="100000">
                    <a:schemeClr val="accent4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4"/>
            <c:spPr bwMode="auto">
              <a:prstGeom prst="rect">
                <a:avLst/>
              </a:prstGeom>
              <a:gradFill>
                <a:gsLst>
                  <a:gs pos="0">
                    <a:schemeClr val="accent5">
                      <a:tint val="43000"/>
                      <a:satMod val="165000"/>
                    </a:schemeClr>
                  </a:gs>
                  <a:gs pos="55000">
                    <a:schemeClr val="accent5">
                      <a:tint val="83000"/>
                      <a:satMod val="155000"/>
                    </a:schemeClr>
                  </a:gs>
                  <a:gs pos="100000">
                    <a:schemeClr val="accent5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5"/>
            <c:spPr bwMode="auto">
              <a:prstGeom prst="rect">
                <a:avLst/>
              </a:prstGeom>
              <a:gradFill>
                <a:gsLst>
                  <a:gs pos="0">
                    <a:schemeClr val="accent6">
                      <a:tint val="43000"/>
                      <a:satMod val="165000"/>
                    </a:schemeClr>
                  </a:gs>
                  <a:gs pos="55000">
                    <a:schemeClr val="accent6">
                      <a:tint val="83000"/>
                      <a:satMod val="155000"/>
                    </a:schemeClr>
                  </a:gs>
                  <a:gs pos="100000">
                    <a:schemeClr val="accent6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9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 xml:space="preserve">1 работник</c:v>
                </c:pt>
                <c:pt idx="1">
                  <c:v xml:space="preserve">менее 50 работников</c:v>
                </c:pt>
                <c:pt idx="2">
                  <c:v xml:space="preserve">более 50 работников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</c:ser>
        <c:dLbls>
          <c:dLblPos val="ctr"/>
          <c:separator xml:space="preserve"> </c:separator>
          <c:showBubbleSize val="0"/>
          <c:showCatName val="0"/>
          <c:showLeaderLines val="1"/>
          <c:showLegendKey val="0"/>
          <c:showPercent val="0"/>
          <c:showSerName val="0"/>
          <c:showVal val="1"/>
          <c:spPr bwMode="auto">
            <a:prstGeom prst="rect">
              <a:avLst/>
            </a:prstGeom>
            <a:noFill/>
            <a:ln>
              <a:noFill/>
            </a:ln>
          </c:spPr>
          <c:txPr>
            <a:bodyPr/>
            <a:p>
              <a:pPr>
                <a:defRPr sz="9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/>
            </a:p>
          </c:txPr>
        </c:dLbls>
      </c:pie3DChart>
      <c:spPr bwMode="auto">
        <a:prstGeom prst="rect">
          <a:avLst/>
        </a:prstGeom>
        <a:noFill/>
        <a:ln>
          <a:noFill/>
        </a:ln>
      </c:spPr>
    </c:plotArea>
    <c:legend>
      <c:legendPos val="b"/>
      <c:legendEntry>
        <c:idx val="5"/>
        <c:delete val="1"/>
        <c:txPr>
          <a:bodyPr/>
          <a:p>
            <a:pPr>
              <a:defRPr sz="2000"/>
            </a:pPr>
            <a:endParaRPr/>
          </a:p>
        </c:txPr>
      </c:legendEntry>
      <c:legendEntry>
        <c:idx val="4"/>
        <c:delete val="1"/>
        <c:txPr>
          <a:bodyPr/>
          <a:p>
            <a:pPr>
              <a:defRPr sz="2000"/>
            </a:pPr>
            <a:endParaRPr/>
          </a:p>
        </c:txPr>
      </c:legendEntry>
      <c:legendEntry>
        <c:idx val="3"/>
        <c:delete val="1"/>
        <c:txPr>
          <a:bodyPr/>
          <a:p>
            <a:pPr>
              <a:defRPr sz="2000"/>
            </a:pPr>
            <a:endParaRPr/>
          </a:p>
        </c:txPr>
      </c:legendEntry>
      <c:layout>
        <c:manualLayout>
          <c:x val="0.003420"/>
          <c:y val="-0.001880"/>
        </c:manualLayout>
      </c:layout>
      <c:overlay val="0"/>
      <c:spPr bwMode="auto">
        <a:prstGeom prst="rect">
          <a:avLst/>
        </a:prstGeom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 bwMode="auto">
    <a:xfrm>
      <a:off x="1702351" y="1752964"/>
      <a:ext cx="6017037" cy="4542192"/>
    </a:xfrm>
    <a:prstGeom prst="rect">
      <a:avLst/>
    </a:prstGeom>
    <a:solidFill>
      <a:schemeClr val="bg1"/>
    </a:solidFill>
    <a:ln w="9525" cap="flat" cmpd="sng" algn="ctr">
      <a:solidFill>
        <a:schemeClr val="tx2">
          <a:lumMod val="15000"/>
          <a:lumOff val="85000"/>
        </a:schemeClr>
      </a:solidFill>
      <a:round/>
    </a:ln>
  </c:spPr>
  <c:txPr>
    <a:bodyPr/>
    <a:p>
      <a:pPr>
        <a:defRPr sz="900">
          <a:solidFill>
            <a:schemeClr val="tx2"/>
          </a:solidFill>
          <a:latin typeface="+mn-lt"/>
          <a:ea typeface="+mn-ea"/>
          <a:cs typeface="+mn-cs"/>
        </a:defRPr>
      </a:pPr>
      <a:endParaRPr/>
    </a:p>
  </c:txPr>
  <c:externalData r:id="rId3">
    <c:autoUpdate val="0"/>
  </c:externalData>
  <c:printSettings>
    <c:headerFooter/>
    <c:pageMargins l="0.69999999999999996" r="0.69999999999999996" t="0.75" b="0.75" header="0.29999999999999999" footer="0.29999999999999999"/>
    <c:pageSetup/>
  </c:printSettings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en-US"/>
  <c:roundedCorners val="0"/>
  <mc:AlternateContent>
    <mc:Choice Requires="c14">
      <c14:style val="102"/>
    </mc:Choice>
    <mc:Fallback>
      <c:style val="2"/>
    </mc:Fallback>
  </mc:AlternateContent>
  <c:chart>
    <c:autoTitleDeleted val="0"/>
    <c:view3D>
      <c:rotX val="30"/>
      <c:rotY val="0"/>
      <c:depthPercent val="100"/>
      <c:rAngAx val="0"/>
    </c:view3D>
    <c:floor>
      <c:thickness val="0"/>
      <c:spPr bwMode="auto">
        <a:prstGeom prst="rect">
          <a:avLst/>
        </a:prstGeom>
        <a:noFill/>
        <a:ln>
          <a:noFill/>
        </a:ln>
      </c:spPr>
    </c:floor>
    <c:sideWall>
      <c:thickness val="0"/>
      <c:spPr bwMode="auto">
        <a:prstGeom prst="rect">
          <a:avLst/>
        </a:prstGeom>
        <a:noFill/>
        <a:ln>
          <a:noFill/>
        </a:ln>
      </c:spPr>
    </c:sideWall>
    <c:backWall>
      <c:thickness val="0"/>
      <c:spPr bwMode="auto">
        <a:prstGeom prst="rect">
          <a:avLst/>
        </a:prstGeom>
        <a:noFill/>
        <a:ln>
          <a:noFill/>
        </a:ln>
      </c:spPr>
    </c:backWall>
    <c:plotArea>
      <c:layout>
        <c:manualLayout/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Gold</c:v>
                </c:pt>
              </c:strCache>
            </c:strRef>
          </c:tx>
          <c:dPt>
            <c:idx val="0"/>
            <c:spPr bwMode="auto">
              <a:prstGeom prst="rect">
                <a:avLst/>
              </a:prstGeom>
              <a:gradFill>
                <a:gsLst>
                  <a:gs pos="0">
                    <a:schemeClr val="accent1">
                      <a:tint val="43000"/>
                      <a:satMod val="165000"/>
                    </a:schemeClr>
                  </a:gs>
                  <a:gs pos="55000">
                    <a:schemeClr val="accent1">
                      <a:tint val="83000"/>
                      <a:satMod val="155000"/>
                    </a:schemeClr>
                  </a:gs>
                  <a:gs pos="100000">
                    <a:schemeClr val="accent1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gradFill>
                <a:gsLst>
                  <a:gs pos="0">
                    <a:schemeClr val="accent2">
                      <a:tint val="43000"/>
                      <a:satMod val="165000"/>
                    </a:schemeClr>
                  </a:gs>
                  <a:gs pos="55000">
                    <a:schemeClr val="accent2">
                      <a:tint val="83000"/>
                      <a:satMod val="155000"/>
                    </a:schemeClr>
                  </a:gs>
                  <a:gs pos="100000">
                    <a:schemeClr val="accent2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gradFill>
                <a:gsLst>
                  <a:gs pos="0">
                    <a:schemeClr val="accent3">
                      <a:tint val="43000"/>
                      <a:satMod val="165000"/>
                    </a:schemeClr>
                  </a:gs>
                  <a:gs pos="55000">
                    <a:schemeClr val="accent3">
                      <a:tint val="83000"/>
                      <a:satMod val="155000"/>
                    </a:schemeClr>
                  </a:gs>
                  <a:gs pos="100000">
                    <a:schemeClr val="accent3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3"/>
            <c:spPr bwMode="auto">
              <a:prstGeom prst="rect">
                <a:avLst/>
              </a:prstGeom>
              <a:gradFill>
                <a:gsLst>
                  <a:gs pos="0">
                    <a:schemeClr val="accent4">
                      <a:tint val="43000"/>
                      <a:satMod val="165000"/>
                    </a:schemeClr>
                  </a:gs>
                  <a:gs pos="55000">
                    <a:schemeClr val="accent4">
                      <a:tint val="83000"/>
                      <a:satMod val="155000"/>
                    </a:schemeClr>
                  </a:gs>
                  <a:gs pos="100000">
                    <a:schemeClr val="accent4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4"/>
            <c:spPr bwMode="auto">
              <a:prstGeom prst="rect">
                <a:avLst/>
              </a:prstGeom>
              <a:gradFill>
                <a:gsLst>
                  <a:gs pos="0">
                    <a:schemeClr val="accent5">
                      <a:tint val="43000"/>
                      <a:satMod val="165000"/>
                    </a:schemeClr>
                  </a:gs>
                  <a:gs pos="55000">
                    <a:schemeClr val="accent5">
                      <a:tint val="83000"/>
                      <a:satMod val="155000"/>
                    </a:schemeClr>
                  </a:gs>
                  <a:gs pos="100000">
                    <a:schemeClr val="accent5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5"/>
            <c:spPr bwMode="auto">
              <a:prstGeom prst="rect">
                <a:avLst/>
              </a:prstGeom>
              <a:gradFill>
                <a:gsLst>
                  <a:gs pos="0">
                    <a:schemeClr val="accent6">
                      <a:tint val="43000"/>
                      <a:satMod val="165000"/>
                    </a:schemeClr>
                  </a:gs>
                  <a:gs pos="55000">
                    <a:schemeClr val="accent6">
                      <a:tint val="83000"/>
                      <a:satMod val="155000"/>
                    </a:schemeClr>
                  </a:gs>
                  <a:gs pos="100000">
                    <a:schemeClr val="accent6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8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8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8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 xml:space="preserve">Служба ОТ</c:v>
                </c:pt>
                <c:pt idx="1">
                  <c:v xml:space="preserve">Специалист по ОТ</c:v>
                </c:pt>
                <c:pt idx="2">
                  <c:v>ВО/договор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122</c:v>
                </c:pt>
                <c:pt idx="1">
                  <c:v>174</c:v>
                </c:pt>
                <c:pt idx="2">
                  <c:v>36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</c:strCache>
            </c:strRef>
          </c:tx>
          <c:dPt>
            <c:idx val="0"/>
            <c:spPr bwMode="auto">
              <a:prstGeom prst="rect">
                <a:avLst/>
              </a:prstGeom>
              <a:gradFill>
                <a:gsLst>
                  <a:gs pos="0">
                    <a:schemeClr val="accent1">
                      <a:tint val="43000"/>
                      <a:satMod val="165000"/>
                    </a:schemeClr>
                  </a:gs>
                  <a:gs pos="55000">
                    <a:schemeClr val="accent1">
                      <a:tint val="83000"/>
                      <a:satMod val="155000"/>
                    </a:schemeClr>
                  </a:gs>
                  <a:gs pos="100000">
                    <a:schemeClr val="accent1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gradFill>
                <a:gsLst>
                  <a:gs pos="0">
                    <a:schemeClr val="accent2">
                      <a:tint val="43000"/>
                      <a:satMod val="165000"/>
                    </a:schemeClr>
                  </a:gs>
                  <a:gs pos="55000">
                    <a:schemeClr val="accent2">
                      <a:tint val="83000"/>
                      <a:satMod val="155000"/>
                    </a:schemeClr>
                  </a:gs>
                  <a:gs pos="100000">
                    <a:schemeClr val="accent2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gradFill>
                <a:gsLst>
                  <a:gs pos="0">
                    <a:schemeClr val="accent3">
                      <a:tint val="43000"/>
                      <a:satMod val="165000"/>
                    </a:schemeClr>
                  </a:gs>
                  <a:gs pos="55000">
                    <a:schemeClr val="accent3">
                      <a:tint val="83000"/>
                      <a:satMod val="155000"/>
                    </a:schemeClr>
                  </a:gs>
                  <a:gs pos="100000">
                    <a:schemeClr val="accent3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3"/>
            <c:spPr bwMode="auto">
              <a:prstGeom prst="rect">
                <a:avLst/>
              </a:prstGeom>
              <a:gradFill>
                <a:gsLst>
                  <a:gs pos="0">
                    <a:schemeClr val="accent4">
                      <a:tint val="43000"/>
                      <a:satMod val="165000"/>
                    </a:schemeClr>
                  </a:gs>
                  <a:gs pos="55000">
                    <a:schemeClr val="accent4">
                      <a:tint val="83000"/>
                      <a:satMod val="155000"/>
                    </a:schemeClr>
                  </a:gs>
                  <a:gs pos="100000">
                    <a:schemeClr val="accent4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4"/>
            <c:spPr bwMode="auto">
              <a:prstGeom prst="rect">
                <a:avLst/>
              </a:prstGeom>
              <a:gradFill>
                <a:gsLst>
                  <a:gs pos="0">
                    <a:schemeClr val="accent5">
                      <a:tint val="43000"/>
                      <a:satMod val="165000"/>
                    </a:schemeClr>
                  </a:gs>
                  <a:gs pos="55000">
                    <a:schemeClr val="accent5">
                      <a:tint val="83000"/>
                      <a:satMod val="155000"/>
                    </a:schemeClr>
                  </a:gs>
                  <a:gs pos="100000">
                    <a:schemeClr val="accent5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5"/>
            <c:spPr bwMode="auto">
              <a:prstGeom prst="rect">
                <a:avLst/>
              </a:prstGeom>
              <a:gradFill>
                <a:gsLst>
                  <a:gs pos="0">
                    <a:schemeClr val="accent6">
                      <a:tint val="43000"/>
                      <a:satMod val="165000"/>
                    </a:schemeClr>
                  </a:gs>
                  <a:gs pos="55000">
                    <a:schemeClr val="accent6">
                      <a:tint val="83000"/>
                      <a:satMod val="155000"/>
                    </a:schemeClr>
                  </a:gs>
                  <a:gs pos="100000">
                    <a:schemeClr val="accent6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9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 xml:space="preserve">Служба ОТ</c:v>
                </c:pt>
                <c:pt idx="1">
                  <c:v xml:space="preserve">Специалист по ОТ</c:v>
                </c:pt>
                <c:pt idx="2">
                  <c:v>ВО/договор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</c:strCache>
            </c:strRef>
          </c:tx>
          <c:dPt>
            <c:idx val="0"/>
            <c:spPr bwMode="auto">
              <a:prstGeom prst="rect">
                <a:avLst/>
              </a:prstGeom>
              <a:gradFill>
                <a:gsLst>
                  <a:gs pos="0">
                    <a:schemeClr val="accent1">
                      <a:tint val="43000"/>
                      <a:satMod val="165000"/>
                    </a:schemeClr>
                  </a:gs>
                  <a:gs pos="55000">
                    <a:schemeClr val="accent1">
                      <a:tint val="83000"/>
                      <a:satMod val="155000"/>
                    </a:schemeClr>
                  </a:gs>
                  <a:gs pos="100000">
                    <a:schemeClr val="accent1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gradFill>
                <a:gsLst>
                  <a:gs pos="0">
                    <a:schemeClr val="accent2">
                      <a:tint val="43000"/>
                      <a:satMod val="165000"/>
                    </a:schemeClr>
                  </a:gs>
                  <a:gs pos="55000">
                    <a:schemeClr val="accent2">
                      <a:tint val="83000"/>
                      <a:satMod val="155000"/>
                    </a:schemeClr>
                  </a:gs>
                  <a:gs pos="100000">
                    <a:schemeClr val="accent2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gradFill>
                <a:gsLst>
                  <a:gs pos="0">
                    <a:schemeClr val="accent3">
                      <a:tint val="43000"/>
                      <a:satMod val="165000"/>
                    </a:schemeClr>
                  </a:gs>
                  <a:gs pos="55000">
                    <a:schemeClr val="accent3">
                      <a:tint val="83000"/>
                      <a:satMod val="155000"/>
                    </a:schemeClr>
                  </a:gs>
                  <a:gs pos="100000">
                    <a:schemeClr val="accent3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3"/>
            <c:spPr bwMode="auto">
              <a:prstGeom prst="rect">
                <a:avLst/>
              </a:prstGeom>
              <a:gradFill>
                <a:gsLst>
                  <a:gs pos="0">
                    <a:schemeClr val="accent4">
                      <a:tint val="43000"/>
                      <a:satMod val="165000"/>
                    </a:schemeClr>
                  </a:gs>
                  <a:gs pos="55000">
                    <a:schemeClr val="accent4">
                      <a:tint val="83000"/>
                      <a:satMod val="155000"/>
                    </a:schemeClr>
                  </a:gs>
                  <a:gs pos="100000">
                    <a:schemeClr val="accent4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4"/>
            <c:spPr bwMode="auto">
              <a:prstGeom prst="rect">
                <a:avLst/>
              </a:prstGeom>
              <a:gradFill>
                <a:gsLst>
                  <a:gs pos="0">
                    <a:schemeClr val="accent5">
                      <a:tint val="43000"/>
                      <a:satMod val="165000"/>
                    </a:schemeClr>
                  </a:gs>
                  <a:gs pos="55000">
                    <a:schemeClr val="accent5">
                      <a:tint val="83000"/>
                      <a:satMod val="155000"/>
                    </a:schemeClr>
                  </a:gs>
                  <a:gs pos="100000">
                    <a:schemeClr val="accent5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5"/>
            <c:spPr bwMode="auto">
              <a:prstGeom prst="rect">
                <a:avLst/>
              </a:prstGeom>
              <a:gradFill>
                <a:gsLst>
                  <a:gs pos="0">
                    <a:schemeClr val="accent6">
                      <a:tint val="43000"/>
                      <a:satMod val="165000"/>
                    </a:schemeClr>
                  </a:gs>
                  <a:gs pos="55000">
                    <a:schemeClr val="accent6">
                      <a:tint val="83000"/>
                      <a:satMod val="155000"/>
                    </a:schemeClr>
                  </a:gs>
                  <a:gs pos="100000">
                    <a:schemeClr val="accent6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9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 xml:space="preserve">Служба ОТ</c:v>
                </c:pt>
                <c:pt idx="1">
                  <c:v xml:space="preserve">Специалист по ОТ</c:v>
                </c:pt>
                <c:pt idx="2">
                  <c:v>ВО/договор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</c:ser>
        <c:dLbls>
          <c:dLblPos val="ctr"/>
          <c:separator xml:space="preserve"> </c:separator>
          <c:showBubbleSize val="0"/>
          <c:showCatName val="0"/>
          <c:showLeaderLines val="1"/>
          <c:showLegendKey val="0"/>
          <c:showPercent val="0"/>
          <c:showSerName val="0"/>
          <c:showVal val="1"/>
          <c:spPr bwMode="auto">
            <a:prstGeom prst="rect">
              <a:avLst/>
            </a:prstGeom>
            <a:noFill/>
            <a:ln>
              <a:noFill/>
            </a:ln>
          </c:spPr>
          <c:txPr>
            <a:bodyPr/>
            <a:p>
              <a:pPr>
                <a:defRPr sz="9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/>
            </a:p>
          </c:txPr>
        </c:dLbls>
      </c:pie3DChart>
      <c:spPr bwMode="auto">
        <a:prstGeom prst="rect">
          <a:avLst/>
        </a:prstGeom>
        <a:noFill/>
        <a:ln>
          <a:noFill/>
        </a:ln>
      </c:spPr>
    </c:plotArea>
    <c:legend>
      <c:legendPos val="b"/>
      <c:legendEntry>
        <c:idx val="5"/>
        <c:delete val="1"/>
        <c:txPr>
          <a:bodyPr/>
          <a:p>
            <a:pPr>
              <a:defRPr sz="2000"/>
            </a:pPr>
            <a:endParaRPr/>
          </a:p>
        </c:txPr>
      </c:legendEntry>
      <c:legendEntry>
        <c:idx val="4"/>
        <c:delete val="1"/>
        <c:txPr>
          <a:bodyPr/>
          <a:p>
            <a:pPr>
              <a:defRPr sz="2000"/>
            </a:pPr>
            <a:endParaRPr/>
          </a:p>
        </c:txPr>
      </c:legendEntry>
      <c:legendEntry>
        <c:idx val="3"/>
        <c:delete val="1"/>
        <c:txPr>
          <a:bodyPr/>
          <a:p>
            <a:pPr>
              <a:defRPr sz="2000"/>
            </a:pPr>
            <a:endParaRPr/>
          </a:p>
        </c:txPr>
      </c:legendEntry>
      <c:layout>
        <c:manualLayout>
          <c:x val="0.003420"/>
          <c:y val="-0.001880"/>
        </c:manualLayout>
      </c:layout>
      <c:overlay val="0"/>
      <c:spPr bwMode="auto">
        <a:prstGeom prst="rect">
          <a:avLst/>
        </a:prstGeom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 bwMode="auto">
    <a:xfrm>
      <a:off x="119906" y="1673117"/>
      <a:ext cx="4452092" cy="4474835"/>
    </a:xfrm>
    <a:prstGeom prst="rect">
      <a:avLst/>
    </a:prstGeom>
    <a:solidFill>
      <a:schemeClr val="bg1"/>
    </a:solidFill>
    <a:ln w="9525" cap="flat" cmpd="sng" algn="ctr">
      <a:solidFill>
        <a:schemeClr val="tx2">
          <a:lumMod val="15000"/>
          <a:lumOff val="85000"/>
        </a:schemeClr>
      </a:solidFill>
      <a:round/>
    </a:ln>
  </c:spPr>
  <c:txPr>
    <a:bodyPr/>
    <a:p>
      <a:pPr>
        <a:defRPr sz="900">
          <a:solidFill>
            <a:schemeClr val="tx2"/>
          </a:solidFill>
          <a:latin typeface="+mn-lt"/>
          <a:ea typeface="+mn-ea"/>
          <a:cs typeface="+mn-cs"/>
        </a:defRPr>
      </a:pPr>
      <a:endParaRPr/>
    </a:p>
  </c:txPr>
  <c:externalData r:id="rId3">
    <c:autoUpdate val="0"/>
  </c:externalData>
  <c:printSettings>
    <c:headerFooter/>
    <c:pageMargins l="0.69999999999999996" r="0.69999999999999996" t="0.75" b="0.75" header="0.29999999999999999" footer="0.29999999999999999"/>
    <c:pageSetup/>
  </c:printSettings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en-US"/>
  <c:roundedCorners val="0"/>
  <mc:AlternateContent>
    <mc:Choice Requires="c14">
      <c14:style val="102"/>
    </mc:Choice>
    <mc:Fallback>
      <c:style val="2"/>
    </mc:Fallback>
  </mc:AlternateContent>
  <c:chart>
    <c:autoTitleDeleted val="0"/>
    <c:view3D>
      <c:rotX val="30"/>
      <c:rotY val="0"/>
      <c:depthPercent val="100"/>
      <c:rAngAx val="0"/>
    </c:view3D>
    <c:floor>
      <c:thickness val="0"/>
      <c:spPr bwMode="auto">
        <a:prstGeom prst="rect">
          <a:avLst/>
        </a:prstGeom>
        <a:noFill/>
        <a:ln>
          <a:noFill/>
        </a:ln>
      </c:spPr>
    </c:floor>
    <c:sideWall>
      <c:thickness val="0"/>
      <c:spPr bwMode="auto">
        <a:prstGeom prst="rect">
          <a:avLst/>
        </a:prstGeom>
        <a:noFill/>
        <a:ln>
          <a:noFill/>
        </a:ln>
      </c:spPr>
    </c:sideWall>
    <c:backWall>
      <c:thickness val="0"/>
      <c:spPr bwMode="auto">
        <a:prstGeom prst="rect">
          <a:avLst/>
        </a:prstGeom>
        <a:noFill/>
        <a:ln>
          <a:noFill/>
        </a:ln>
      </c:spPr>
    </c:backWall>
    <c:plotArea>
      <c:layout>
        <c:manualLayout/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Gold</c:v>
                </c:pt>
              </c:strCache>
            </c:strRef>
          </c:tx>
          <c:dPt>
            <c:idx val="0"/>
            <c:spPr bwMode="auto">
              <a:prstGeom prst="rect">
                <a:avLst/>
              </a:prstGeom>
              <a:gradFill>
                <a:gsLst>
                  <a:gs pos="0">
                    <a:schemeClr val="accent1">
                      <a:tint val="43000"/>
                      <a:satMod val="165000"/>
                    </a:schemeClr>
                  </a:gs>
                  <a:gs pos="55000">
                    <a:schemeClr val="accent1">
                      <a:tint val="83000"/>
                      <a:satMod val="155000"/>
                    </a:schemeClr>
                  </a:gs>
                  <a:gs pos="100000">
                    <a:schemeClr val="accent1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gradFill>
                <a:gsLst>
                  <a:gs pos="0">
                    <a:schemeClr val="accent2">
                      <a:tint val="43000"/>
                      <a:satMod val="165000"/>
                    </a:schemeClr>
                  </a:gs>
                  <a:gs pos="55000">
                    <a:schemeClr val="accent2">
                      <a:tint val="83000"/>
                      <a:satMod val="155000"/>
                    </a:schemeClr>
                  </a:gs>
                  <a:gs pos="100000">
                    <a:schemeClr val="accent2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gradFill>
                <a:gsLst>
                  <a:gs pos="0">
                    <a:schemeClr val="accent3">
                      <a:tint val="43000"/>
                      <a:satMod val="165000"/>
                    </a:schemeClr>
                  </a:gs>
                  <a:gs pos="55000">
                    <a:schemeClr val="accent3">
                      <a:tint val="83000"/>
                      <a:satMod val="155000"/>
                    </a:schemeClr>
                  </a:gs>
                  <a:gs pos="100000">
                    <a:schemeClr val="accent3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3"/>
            <c:spPr bwMode="auto">
              <a:prstGeom prst="rect">
                <a:avLst/>
              </a:prstGeom>
              <a:gradFill>
                <a:gsLst>
                  <a:gs pos="0">
                    <a:schemeClr val="accent4">
                      <a:tint val="43000"/>
                      <a:satMod val="165000"/>
                    </a:schemeClr>
                  </a:gs>
                  <a:gs pos="55000">
                    <a:schemeClr val="accent4">
                      <a:tint val="83000"/>
                      <a:satMod val="155000"/>
                    </a:schemeClr>
                  </a:gs>
                  <a:gs pos="100000">
                    <a:schemeClr val="accent4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4"/>
            <c:spPr bwMode="auto">
              <a:prstGeom prst="rect">
                <a:avLst/>
              </a:prstGeom>
              <a:gradFill>
                <a:gsLst>
                  <a:gs pos="0">
                    <a:schemeClr val="accent5">
                      <a:tint val="43000"/>
                      <a:satMod val="165000"/>
                    </a:schemeClr>
                  </a:gs>
                  <a:gs pos="55000">
                    <a:schemeClr val="accent5">
                      <a:tint val="83000"/>
                      <a:satMod val="155000"/>
                    </a:schemeClr>
                  </a:gs>
                  <a:gs pos="100000">
                    <a:schemeClr val="accent5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5"/>
            <c:spPr bwMode="auto">
              <a:prstGeom prst="rect">
                <a:avLst/>
              </a:prstGeom>
              <a:gradFill>
                <a:gsLst>
                  <a:gs pos="0">
                    <a:schemeClr val="accent6">
                      <a:tint val="43000"/>
                      <a:satMod val="165000"/>
                    </a:schemeClr>
                  </a:gs>
                  <a:gs pos="55000">
                    <a:schemeClr val="accent6">
                      <a:tint val="83000"/>
                      <a:satMod val="155000"/>
                    </a:schemeClr>
                  </a:gs>
                  <a:gs pos="100000">
                    <a:schemeClr val="accent6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8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8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8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 xml:space="preserve">Служба ОТ</c:v>
                </c:pt>
                <c:pt idx="1">
                  <c:v xml:space="preserve">Специалист по ОТ</c:v>
                </c:pt>
                <c:pt idx="2">
                  <c:v>ВО/договор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27</c:v>
                </c:pt>
                <c:pt idx="1">
                  <c:v>95</c:v>
                </c:pt>
                <c:pt idx="2">
                  <c:v>311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</c:strCache>
            </c:strRef>
          </c:tx>
          <c:dPt>
            <c:idx val="0"/>
            <c:spPr bwMode="auto">
              <a:prstGeom prst="rect">
                <a:avLst/>
              </a:prstGeom>
              <a:gradFill>
                <a:gsLst>
                  <a:gs pos="0">
                    <a:schemeClr val="accent1">
                      <a:tint val="43000"/>
                      <a:satMod val="165000"/>
                    </a:schemeClr>
                  </a:gs>
                  <a:gs pos="55000">
                    <a:schemeClr val="accent1">
                      <a:tint val="83000"/>
                      <a:satMod val="155000"/>
                    </a:schemeClr>
                  </a:gs>
                  <a:gs pos="100000">
                    <a:schemeClr val="accent1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gradFill>
                <a:gsLst>
                  <a:gs pos="0">
                    <a:schemeClr val="accent2">
                      <a:tint val="43000"/>
                      <a:satMod val="165000"/>
                    </a:schemeClr>
                  </a:gs>
                  <a:gs pos="55000">
                    <a:schemeClr val="accent2">
                      <a:tint val="83000"/>
                      <a:satMod val="155000"/>
                    </a:schemeClr>
                  </a:gs>
                  <a:gs pos="100000">
                    <a:schemeClr val="accent2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gradFill>
                <a:gsLst>
                  <a:gs pos="0">
                    <a:schemeClr val="accent3">
                      <a:tint val="43000"/>
                      <a:satMod val="165000"/>
                    </a:schemeClr>
                  </a:gs>
                  <a:gs pos="55000">
                    <a:schemeClr val="accent3">
                      <a:tint val="83000"/>
                      <a:satMod val="155000"/>
                    </a:schemeClr>
                  </a:gs>
                  <a:gs pos="100000">
                    <a:schemeClr val="accent3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3"/>
            <c:spPr bwMode="auto">
              <a:prstGeom prst="rect">
                <a:avLst/>
              </a:prstGeom>
              <a:gradFill>
                <a:gsLst>
                  <a:gs pos="0">
                    <a:schemeClr val="accent4">
                      <a:tint val="43000"/>
                      <a:satMod val="165000"/>
                    </a:schemeClr>
                  </a:gs>
                  <a:gs pos="55000">
                    <a:schemeClr val="accent4">
                      <a:tint val="83000"/>
                      <a:satMod val="155000"/>
                    </a:schemeClr>
                  </a:gs>
                  <a:gs pos="100000">
                    <a:schemeClr val="accent4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4"/>
            <c:spPr bwMode="auto">
              <a:prstGeom prst="rect">
                <a:avLst/>
              </a:prstGeom>
              <a:gradFill>
                <a:gsLst>
                  <a:gs pos="0">
                    <a:schemeClr val="accent5">
                      <a:tint val="43000"/>
                      <a:satMod val="165000"/>
                    </a:schemeClr>
                  </a:gs>
                  <a:gs pos="55000">
                    <a:schemeClr val="accent5">
                      <a:tint val="83000"/>
                      <a:satMod val="155000"/>
                    </a:schemeClr>
                  </a:gs>
                  <a:gs pos="100000">
                    <a:schemeClr val="accent5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5"/>
            <c:spPr bwMode="auto">
              <a:prstGeom prst="rect">
                <a:avLst/>
              </a:prstGeom>
              <a:gradFill>
                <a:gsLst>
                  <a:gs pos="0">
                    <a:schemeClr val="accent6">
                      <a:tint val="43000"/>
                      <a:satMod val="165000"/>
                    </a:schemeClr>
                  </a:gs>
                  <a:gs pos="55000">
                    <a:schemeClr val="accent6">
                      <a:tint val="83000"/>
                      <a:satMod val="155000"/>
                    </a:schemeClr>
                  </a:gs>
                  <a:gs pos="100000">
                    <a:schemeClr val="accent6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9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 xml:space="preserve">Служба ОТ</c:v>
                </c:pt>
                <c:pt idx="1">
                  <c:v xml:space="preserve">Специалист по ОТ</c:v>
                </c:pt>
                <c:pt idx="2">
                  <c:v>ВО/договор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</c:strCache>
            </c:strRef>
          </c:tx>
          <c:dPt>
            <c:idx val="0"/>
            <c:spPr bwMode="auto">
              <a:prstGeom prst="rect">
                <a:avLst/>
              </a:prstGeom>
              <a:gradFill>
                <a:gsLst>
                  <a:gs pos="0">
                    <a:schemeClr val="accent1">
                      <a:tint val="43000"/>
                      <a:satMod val="165000"/>
                    </a:schemeClr>
                  </a:gs>
                  <a:gs pos="55000">
                    <a:schemeClr val="accent1">
                      <a:tint val="83000"/>
                      <a:satMod val="155000"/>
                    </a:schemeClr>
                  </a:gs>
                  <a:gs pos="100000">
                    <a:schemeClr val="accent1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gradFill>
                <a:gsLst>
                  <a:gs pos="0">
                    <a:schemeClr val="accent2">
                      <a:tint val="43000"/>
                      <a:satMod val="165000"/>
                    </a:schemeClr>
                  </a:gs>
                  <a:gs pos="55000">
                    <a:schemeClr val="accent2">
                      <a:tint val="83000"/>
                      <a:satMod val="155000"/>
                    </a:schemeClr>
                  </a:gs>
                  <a:gs pos="100000">
                    <a:schemeClr val="accent2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gradFill>
                <a:gsLst>
                  <a:gs pos="0">
                    <a:schemeClr val="accent3">
                      <a:tint val="43000"/>
                      <a:satMod val="165000"/>
                    </a:schemeClr>
                  </a:gs>
                  <a:gs pos="55000">
                    <a:schemeClr val="accent3">
                      <a:tint val="83000"/>
                      <a:satMod val="155000"/>
                    </a:schemeClr>
                  </a:gs>
                  <a:gs pos="100000">
                    <a:schemeClr val="accent3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3"/>
            <c:spPr bwMode="auto">
              <a:prstGeom prst="rect">
                <a:avLst/>
              </a:prstGeom>
              <a:gradFill>
                <a:gsLst>
                  <a:gs pos="0">
                    <a:schemeClr val="accent4">
                      <a:tint val="43000"/>
                      <a:satMod val="165000"/>
                    </a:schemeClr>
                  </a:gs>
                  <a:gs pos="55000">
                    <a:schemeClr val="accent4">
                      <a:tint val="83000"/>
                      <a:satMod val="155000"/>
                    </a:schemeClr>
                  </a:gs>
                  <a:gs pos="100000">
                    <a:schemeClr val="accent4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4"/>
            <c:spPr bwMode="auto">
              <a:prstGeom prst="rect">
                <a:avLst/>
              </a:prstGeom>
              <a:gradFill>
                <a:gsLst>
                  <a:gs pos="0">
                    <a:schemeClr val="accent5">
                      <a:tint val="43000"/>
                      <a:satMod val="165000"/>
                    </a:schemeClr>
                  </a:gs>
                  <a:gs pos="55000">
                    <a:schemeClr val="accent5">
                      <a:tint val="83000"/>
                      <a:satMod val="155000"/>
                    </a:schemeClr>
                  </a:gs>
                  <a:gs pos="100000">
                    <a:schemeClr val="accent5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5"/>
            <c:spPr bwMode="auto">
              <a:prstGeom prst="rect">
                <a:avLst/>
              </a:prstGeom>
              <a:gradFill>
                <a:gsLst>
                  <a:gs pos="0">
                    <a:schemeClr val="accent6">
                      <a:tint val="43000"/>
                      <a:satMod val="165000"/>
                    </a:schemeClr>
                  </a:gs>
                  <a:gs pos="55000">
                    <a:schemeClr val="accent6">
                      <a:tint val="83000"/>
                      <a:satMod val="155000"/>
                    </a:schemeClr>
                  </a:gs>
                  <a:gs pos="100000">
                    <a:schemeClr val="accent6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9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 xml:space="preserve">Служба ОТ</c:v>
                </c:pt>
                <c:pt idx="1">
                  <c:v xml:space="preserve">Специалист по ОТ</c:v>
                </c:pt>
                <c:pt idx="2">
                  <c:v>ВО/договор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</c:ser>
        <c:dLbls>
          <c:dLblPos val="ctr"/>
          <c:separator xml:space="preserve"> </c:separator>
          <c:showBubbleSize val="0"/>
          <c:showCatName val="0"/>
          <c:showLeaderLines val="1"/>
          <c:showLegendKey val="0"/>
          <c:showPercent val="0"/>
          <c:showSerName val="0"/>
          <c:showVal val="1"/>
          <c:spPr bwMode="auto">
            <a:prstGeom prst="rect">
              <a:avLst/>
            </a:prstGeom>
            <a:noFill/>
            <a:ln>
              <a:noFill/>
            </a:ln>
          </c:spPr>
          <c:txPr>
            <a:bodyPr/>
            <a:p>
              <a:pPr>
                <a:defRPr sz="9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/>
            </a:p>
          </c:txPr>
        </c:dLbls>
      </c:pie3DChart>
      <c:spPr bwMode="auto">
        <a:prstGeom prst="rect">
          <a:avLst/>
        </a:prstGeom>
        <a:noFill/>
        <a:ln>
          <a:noFill/>
        </a:ln>
      </c:spPr>
    </c:plotArea>
    <c:legend>
      <c:legendPos val="b"/>
      <c:legendEntry>
        <c:idx val="5"/>
        <c:delete val="1"/>
        <c:txPr>
          <a:bodyPr/>
          <a:p>
            <a:pPr>
              <a:defRPr sz="2000"/>
            </a:pPr>
            <a:endParaRPr/>
          </a:p>
        </c:txPr>
      </c:legendEntry>
      <c:legendEntry>
        <c:idx val="4"/>
        <c:delete val="1"/>
        <c:txPr>
          <a:bodyPr/>
          <a:p>
            <a:pPr>
              <a:defRPr sz="2000"/>
            </a:pPr>
            <a:endParaRPr/>
          </a:p>
        </c:txPr>
      </c:legendEntry>
      <c:legendEntry>
        <c:idx val="3"/>
        <c:delete val="1"/>
        <c:txPr>
          <a:bodyPr/>
          <a:p>
            <a:pPr>
              <a:defRPr sz="2000"/>
            </a:pPr>
            <a:endParaRPr/>
          </a:p>
        </c:txPr>
      </c:legendEntry>
      <c:layout>
        <c:manualLayout>
          <c:x val="0.003420"/>
          <c:y val="-0.001880"/>
        </c:manualLayout>
      </c:layout>
      <c:overlay val="0"/>
      <c:spPr bwMode="auto">
        <a:prstGeom prst="rect">
          <a:avLst/>
        </a:prstGeom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 bwMode="auto">
    <a:xfrm>
      <a:off x="4637342" y="1673117"/>
      <a:ext cx="4452090" cy="4474833"/>
    </a:xfrm>
    <a:prstGeom prst="rect">
      <a:avLst/>
    </a:prstGeom>
    <a:solidFill>
      <a:schemeClr val="bg1"/>
    </a:solidFill>
    <a:ln w="9525" cap="flat" cmpd="sng" algn="ctr">
      <a:solidFill>
        <a:schemeClr val="tx2">
          <a:lumMod val="15000"/>
          <a:lumOff val="85000"/>
        </a:schemeClr>
      </a:solidFill>
      <a:round/>
    </a:ln>
  </c:spPr>
  <c:txPr>
    <a:bodyPr/>
    <a:p>
      <a:pPr>
        <a:defRPr sz="900">
          <a:solidFill>
            <a:schemeClr val="tx2"/>
          </a:solidFill>
          <a:latin typeface="+mn-lt"/>
          <a:ea typeface="+mn-ea"/>
          <a:cs typeface="+mn-cs"/>
        </a:defRPr>
      </a:pPr>
      <a:endParaRPr/>
    </a:p>
  </c:txPr>
  <c:externalData r:id="rId3">
    <c:autoUpdate val="0"/>
  </c:externalData>
  <c:printSettings>
    <c:headerFooter/>
    <c:pageMargins l="0.69999999999999996" r="0.69999999999999996" t="0.75" b="0.75" header="0.29999999999999999" footer="0.29999999999999999"/>
    <c:pageSetup/>
  </c:printSettings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en-US"/>
  <c:roundedCorners val="0"/>
  <mc:AlternateContent>
    <mc:Choice Requires="c14">
      <c14:style val="102"/>
    </mc:Choice>
    <mc:Fallback>
      <c:style val="2"/>
    </mc:Fallback>
  </mc:AlternateContent>
  <c:chart>
    <c:autoTitleDeleted val="0"/>
    <c:view3D>
      <c:rotX val="30"/>
      <c:rotY val="0"/>
      <c:depthPercent val="100"/>
      <c:rAngAx val="0"/>
    </c:view3D>
    <c:floor>
      <c:thickness val="0"/>
      <c:spPr bwMode="auto">
        <a:prstGeom prst="rect">
          <a:avLst/>
        </a:prstGeom>
        <a:noFill/>
        <a:ln>
          <a:noFill/>
        </a:ln>
      </c:spPr>
    </c:floor>
    <c:sideWall>
      <c:thickness val="0"/>
      <c:spPr bwMode="auto">
        <a:prstGeom prst="rect">
          <a:avLst/>
        </a:prstGeom>
        <a:noFill/>
        <a:ln>
          <a:noFill/>
        </a:ln>
      </c:spPr>
    </c:sideWall>
    <c:backWall>
      <c:thickness val="0"/>
      <c:spPr bwMode="auto">
        <a:prstGeom prst="rect">
          <a:avLst/>
        </a:prstGeom>
        <a:noFill/>
        <a:ln>
          <a:noFill/>
        </a:ln>
      </c:spPr>
    </c:backWall>
    <c:plotArea>
      <c:layout>
        <c:manualLayout/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Gold</c:v>
                </c:pt>
              </c:strCache>
            </c:strRef>
          </c:tx>
          <c:dPt>
            <c:idx val="0"/>
            <c:spPr bwMode="auto">
              <a:prstGeom prst="rect">
                <a:avLst/>
              </a:prstGeom>
              <a:gradFill>
                <a:gsLst>
                  <a:gs pos="0">
                    <a:schemeClr val="accent1">
                      <a:tint val="43000"/>
                      <a:satMod val="165000"/>
                    </a:schemeClr>
                  </a:gs>
                  <a:gs pos="55000">
                    <a:schemeClr val="accent1">
                      <a:tint val="83000"/>
                      <a:satMod val="155000"/>
                    </a:schemeClr>
                  </a:gs>
                  <a:gs pos="100000">
                    <a:schemeClr val="accent1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gradFill>
                <a:gsLst>
                  <a:gs pos="0">
                    <a:schemeClr val="accent2">
                      <a:tint val="43000"/>
                      <a:satMod val="165000"/>
                    </a:schemeClr>
                  </a:gs>
                  <a:gs pos="55000">
                    <a:schemeClr val="accent2">
                      <a:tint val="83000"/>
                      <a:satMod val="155000"/>
                    </a:schemeClr>
                  </a:gs>
                  <a:gs pos="100000">
                    <a:schemeClr val="accent2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gradFill>
                <a:gsLst>
                  <a:gs pos="0">
                    <a:schemeClr val="accent3">
                      <a:tint val="43000"/>
                      <a:satMod val="165000"/>
                    </a:schemeClr>
                  </a:gs>
                  <a:gs pos="55000">
                    <a:schemeClr val="accent3">
                      <a:tint val="83000"/>
                      <a:satMod val="155000"/>
                    </a:schemeClr>
                  </a:gs>
                  <a:gs pos="100000">
                    <a:schemeClr val="accent3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3"/>
            <c:spPr bwMode="auto">
              <a:prstGeom prst="rect">
                <a:avLst/>
              </a:prstGeom>
              <a:gradFill>
                <a:gsLst>
                  <a:gs pos="0">
                    <a:schemeClr val="accent4">
                      <a:tint val="43000"/>
                      <a:satMod val="165000"/>
                    </a:schemeClr>
                  </a:gs>
                  <a:gs pos="55000">
                    <a:schemeClr val="accent4">
                      <a:tint val="83000"/>
                      <a:satMod val="155000"/>
                    </a:schemeClr>
                  </a:gs>
                  <a:gs pos="100000">
                    <a:schemeClr val="accent4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4"/>
            <c:spPr bwMode="auto">
              <a:prstGeom prst="rect">
                <a:avLst/>
              </a:prstGeom>
              <a:gradFill>
                <a:gsLst>
                  <a:gs pos="0">
                    <a:schemeClr val="accent5">
                      <a:tint val="43000"/>
                      <a:satMod val="165000"/>
                    </a:schemeClr>
                  </a:gs>
                  <a:gs pos="55000">
                    <a:schemeClr val="accent5">
                      <a:tint val="83000"/>
                      <a:satMod val="155000"/>
                    </a:schemeClr>
                  </a:gs>
                  <a:gs pos="100000">
                    <a:schemeClr val="accent5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5"/>
            <c:spPr bwMode="auto">
              <a:prstGeom prst="rect">
                <a:avLst/>
              </a:prstGeom>
              <a:gradFill>
                <a:gsLst>
                  <a:gs pos="0">
                    <a:schemeClr val="accent6">
                      <a:tint val="43000"/>
                      <a:satMod val="165000"/>
                    </a:schemeClr>
                  </a:gs>
                  <a:gs pos="55000">
                    <a:schemeClr val="accent6">
                      <a:tint val="83000"/>
                      <a:satMod val="155000"/>
                    </a:schemeClr>
                  </a:gs>
                  <a:gs pos="100000">
                    <a:schemeClr val="accent6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 xml:space="preserve">менее года</c:v>
                </c:pt>
                <c:pt idx="1">
                  <c:v xml:space="preserve">от 1 до 3</c:v>
                </c:pt>
                <c:pt idx="2">
                  <c:v xml:space="preserve">от 3 до 5</c:v>
                </c:pt>
                <c:pt idx="3">
                  <c:v xml:space="preserve">от 5 до 10</c:v>
                </c:pt>
                <c:pt idx="4">
                  <c:v xml:space="preserve">от 10 до 15</c:v>
                </c:pt>
                <c:pt idx="5">
                  <c:v xml:space="preserve">свыше 15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0.08</c:v>
                </c:pt>
                <c:pt idx="1">
                  <c:v>0.2</c:v>
                </c:pt>
                <c:pt idx="2">
                  <c:v>0.21</c:v>
                </c:pt>
                <c:pt idx="3">
                  <c:v>0.22</c:v>
                </c:pt>
                <c:pt idx="4">
                  <c:v>0.15</c:v>
                </c:pt>
                <c:pt idx="5">
                  <c:v>0.14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</c:strCache>
            </c:strRef>
          </c:tx>
          <c:dPt>
            <c:idx val="0"/>
            <c:spPr bwMode="auto">
              <a:prstGeom prst="rect">
                <a:avLst/>
              </a:prstGeom>
              <a:gradFill>
                <a:gsLst>
                  <a:gs pos="0">
                    <a:schemeClr val="accent1">
                      <a:tint val="43000"/>
                      <a:satMod val="165000"/>
                    </a:schemeClr>
                  </a:gs>
                  <a:gs pos="55000">
                    <a:schemeClr val="accent1">
                      <a:tint val="83000"/>
                      <a:satMod val="155000"/>
                    </a:schemeClr>
                  </a:gs>
                  <a:gs pos="100000">
                    <a:schemeClr val="accent1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gradFill>
                <a:gsLst>
                  <a:gs pos="0">
                    <a:schemeClr val="accent2">
                      <a:tint val="43000"/>
                      <a:satMod val="165000"/>
                    </a:schemeClr>
                  </a:gs>
                  <a:gs pos="55000">
                    <a:schemeClr val="accent2">
                      <a:tint val="83000"/>
                      <a:satMod val="155000"/>
                    </a:schemeClr>
                  </a:gs>
                  <a:gs pos="100000">
                    <a:schemeClr val="accent2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gradFill>
                <a:gsLst>
                  <a:gs pos="0">
                    <a:schemeClr val="accent3">
                      <a:tint val="43000"/>
                      <a:satMod val="165000"/>
                    </a:schemeClr>
                  </a:gs>
                  <a:gs pos="55000">
                    <a:schemeClr val="accent3">
                      <a:tint val="83000"/>
                      <a:satMod val="155000"/>
                    </a:schemeClr>
                  </a:gs>
                  <a:gs pos="100000">
                    <a:schemeClr val="accent3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3"/>
            <c:spPr bwMode="auto">
              <a:prstGeom prst="rect">
                <a:avLst/>
              </a:prstGeom>
              <a:gradFill>
                <a:gsLst>
                  <a:gs pos="0">
                    <a:schemeClr val="accent4">
                      <a:tint val="43000"/>
                      <a:satMod val="165000"/>
                    </a:schemeClr>
                  </a:gs>
                  <a:gs pos="55000">
                    <a:schemeClr val="accent4">
                      <a:tint val="83000"/>
                      <a:satMod val="155000"/>
                    </a:schemeClr>
                  </a:gs>
                  <a:gs pos="100000">
                    <a:schemeClr val="accent4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4"/>
            <c:spPr bwMode="auto">
              <a:prstGeom prst="rect">
                <a:avLst/>
              </a:prstGeom>
              <a:gradFill>
                <a:gsLst>
                  <a:gs pos="0">
                    <a:schemeClr val="accent5">
                      <a:tint val="43000"/>
                      <a:satMod val="165000"/>
                    </a:schemeClr>
                  </a:gs>
                  <a:gs pos="55000">
                    <a:schemeClr val="accent5">
                      <a:tint val="83000"/>
                      <a:satMod val="155000"/>
                    </a:schemeClr>
                  </a:gs>
                  <a:gs pos="100000">
                    <a:schemeClr val="accent5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5"/>
            <c:spPr bwMode="auto">
              <a:prstGeom prst="rect">
                <a:avLst/>
              </a:prstGeom>
              <a:gradFill>
                <a:gsLst>
                  <a:gs pos="0">
                    <a:schemeClr val="accent6">
                      <a:tint val="43000"/>
                      <a:satMod val="165000"/>
                    </a:schemeClr>
                  </a:gs>
                  <a:gs pos="55000">
                    <a:schemeClr val="accent6">
                      <a:tint val="83000"/>
                      <a:satMod val="155000"/>
                    </a:schemeClr>
                  </a:gs>
                  <a:gs pos="100000">
                    <a:schemeClr val="accent6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9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 xml:space="preserve">менее года</c:v>
                </c:pt>
                <c:pt idx="1">
                  <c:v xml:space="preserve">от 1 до 3</c:v>
                </c:pt>
                <c:pt idx="2">
                  <c:v xml:space="preserve">от 3 до 5</c:v>
                </c:pt>
                <c:pt idx="3">
                  <c:v xml:space="preserve">от 5 до 10</c:v>
                </c:pt>
                <c:pt idx="4">
                  <c:v xml:space="preserve">от 10 до 15</c:v>
                </c:pt>
                <c:pt idx="5">
                  <c:v xml:space="preserve">свыше 15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</c:strCache>
            </c:strRef>
          </c:tx>
          <c:dPt>
            <c:idx val="0"/>
            <c:spPr bwMode="auto">
              <a:prstGeom prst="rect">
                <a:avLst/>
              </a:prstGeom>
              <a:gradFill>
                <a:gsLst>
                  <a:gs pos="0">
                    <a:schemeClr val="accent1">
                      <a:tint val="43000"/>
                      <a:satMod val="165000"/>
                    </a:schemeClr>
                  </a:gs>
                  <a:gs pos="55000">
                    <a:schemeClr val="accent1">
                      <a:tint val="83000"/>
                      <a:satMod val="155000"/>
                    </a:schemeClr>
                  </a:gs>
                  <a:gs pos="100000">
                    <a:schemeClr val="accent1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gradFill>
                <a:gsLst>
                  <a:gs pos="0">
                    <a:schemeClr val="accent2">
                      <a:tint val="43000"/>
                      <a:satMod val="165000"/>
                    </a:schemeClr>
                  </a:gs>
                  <a:gs pos="55000">
                    <a:schemeClr val="accent2">
                      <a:tint val="83000"/>
                      <a:satMod val="155000"/>
                    </a:schemeClr>
                  </a:gs>
                  <a:gs pos="100000">
                    <a:schemeClr val="accent2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gradFill>
                <a:gsLst>
                  <a:gs pos="0">
                    <a:schemeClr val="accent3">
                      <a:tint val="43000"/>
                      <a:satMod val="165000"/>
                    </a:schemeClr>
                  </a:gs>
                  <a:gs pos="55000">
                    <a:schemeClr val="accent3">
                      <a:tint val="83000"/>
                      <a:satMod val="155000"/>
                    </a:schemeClr>
                  </a:gs>
                  <a:gs pos="100000">
                    <a:schemeClr val="accent3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3"/>
            <c:spPr bwMode="auto">
              <a:prstGeom prst="rect">
                <a:avLst/>
              </a:prstGeom>
              <a:gradFill>
                <a:gsLst>
                  <a:gs pos="0">
                    <a:schemeClr val="accent4">
                      <a:tint val="43000"/>
                      <a:satMod val="165000"/>
                    </a:schemeClr>
                  </a:gs>
                  <a:gs pos="55000">
                    <a:schemeClr val="accent4">
                      <a:tint val="83000"/>
                      <a:satMod val="155000"/>
                    </a:schemeClr>
                  </a:gs>
                  <a:gs pos="100000">
                    <a:schemeClr val="accent4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4"/>
            <c:spPr bwMode="auto">
              <a:prstGeom prst="rect">
                <a:avLst/>
              </a:prstGeom>
              <a:gradFill>
                <a:gsLst>
                  <a:gs pos="0">
                    <a:schemeClr val="accent5">
                      <a:tint val="43000"/>
                      <a:satMod val="165000"/>
                    </a:schemeClr>
                  </a:gs>
                  <a:gs pos="55000">
                    <a:schemeClr val="accent5">
                      <a:tint val="83000"/>
                      <a:satMod val="155000"/>
                    </a:schemeClr>
                  </a:gs>
                  <a:gs pos="100000">
                    <a:schemeClr val="accent5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5"/>
            <c:spPr bwMode="auto">
              <a:prstGeom prst="rect">
                <a:avLst/>
              </a:prstGeom>
              <a:gradFill>
                <a:gsLst>
                  <a:gs pos="0">
                    <a:schemeClr val="accent6">
                      <a:tint val="43000"/>
                      <a:satMod val="165000"/>
                    </a:schemeClr>
                  </a:gs>
                  <a:gs pos="55000">
                    <a:schemeClr val="accent6">
                      <a:tint val="83000"/>
                      <a:satMod val="155000"/>
                    </a:schemeClr>
                  </a:gs>
                  <a:gs pos="100000">
                    <a:schemeClr val="accent6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9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 xml:space="preserve">менее года</c:v>
                </c:pt>
                <c:pt idx="1">
                  <c:v xml:space="preserve">от 1 до 3</c:v>
                </c:pt>
                <c:pt idx="2">
                  <c:v xml:space="preserve">от 3 до 5</c:v>
                </c:pt>
                <c:pt idx="3">
                  <c:v xml:space="preserve">от 5 до 10</c:v>
                </c:pt>
                <c:pt idx="4">
                  <c:v xml:space="preserve">от 10 до 15</c:v>
                </c:pt>
                <c:pt idx="5">
                  <c:v xml:space="preserve">свыше 15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</c:ser>
        <c:dLbls>
          <c:dLblPos val="ctr"/>
          <c:separator xml:space="preserve"> </c:separator>
          <c:showBubbleSize val="0"/>
          <c:showCatName val="0"/>
          <c:showLeaderLines val="1"/>
          <c:showLegendKey val="0"/>
          <c:showPercent val="0"/>
          <c:showSerName val="0"/>
          <c:showVal val="1"/>
          <c:spPr bwMode="auto">
            <a:prstGeom prst="rect">
              <a:avLst/>
            </a:prstGeom>
            <a:noFill/>
            <a:ln>
              <a:noFill/>
            </a:ln>
          </c:spPr>
          <c:txPr>
            <a:bodyPr/>
            <a:p>
              <a:pPr>
                <a:defRPr sz="9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/>
            </a:p>
          </c:txPr>
        </c:dLbls>
      </c:pie3DChart>
      <c:spPr bwMode="auto">
        <a:prstGeom prst="rect">
          <a:avLst/>
        </a:prstGeom>
        <a:noFill/>
        <a:ln>
          <a:noFill/>
        </a:ln>
      </c:spPr>
    </c:plotArea>
    <c:legend>
      <c:legendPos val="b"/>
      <c:layout/>
      <c:overlay val="0"/>
      <c:spPr bwMode="auto">
        <a:prstGeom prst="rect">
          <a:avLst/>
        </a:prstGeom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 bwMode="auto">
    <a:xfrm>
      <a:off x="1836000" y="1827000"/>
      <a:ext cx="5471998" cy="4268997"/>
    </a:xfrm>
    <a:prstGeom prst="rect">
      <a:avLst/>
    </a:prstGeom>
    <a:solidFill>
      <a:schemeClr val="bg1"/>
    </a:solidFill>
    <a:ln w="9525" cap="flat" cmpd="sng" algn="ctr">
      <a:solidFill>
        <a:schemeClr val="tx2">
          <a:lumMod val="15000"/>
          <a:lumOff val="85000"/>
        </a:schemeClr>
      </a:solidFill>
      <a:round/>
    </a:ln>
  </c:spPr>
  <c:txPr>
    <a:bodyPr/>
    <a:p>
      <a:pPr>
        <a:defRPr sz="900">
          <a:solidFill>
            <a:schemeClr val="tx2"/>
          </a:solidFill>
          <a:latin typeface="+mn-lt"/>
          <a:ea typeface="+mn-ea"/>
          <a:cs typeface="+mn-cs"/>
        </a:defRPr>
      </a:pPr>
      <a:endParaRPr/>
    </a:p>
  </c:txPr>
  <c:externalData r:id="rId3">
    <c:autoUpdate val="0"/>
  </c:externalData>
  <c:printSettings>
    <c:headerFooter/>
    <c:pageMargins l="0.69999999999999996" r="0.69999999999999996" t="0.75" b="0.75" header="0.29999999999999999" footer="0.29999999999999999"/>
    <c:pageSetup/>
  </c:printSettings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en-US"/>
  <c:roundedCorners val="0"/>
  <mc:AlternateContent>
    <mc:Choice Requires="c14">
      <c14:style val="102"/>
    </mc:Choice>
    <mc:Fallback>
      <c:style val="2"/>
    </mc:Fallback>
  </mc:AlternateContent>
  <c:chart>
    <c:autoTitleDeleted val="0"/>
    <c:view3D>
      <c:rotX val="30"/>
      <c:rotY val="0"/>
      <c:depthPercent val="100"/>
      <c:rAngAx val="0"/>
    </c:view3D>
    <c:floor>
      <c:thickness val="0"/>
      <c:spPr bwMode="auto">
        <a:prstGeom prst="rect">
          <a:avLst/>
        </a:prstGeom>
        <a:noFill/>
        <a:ln>
          <a:noFill/>
        </a:ln>
      </c:spPr>
    </c:floor>
    <c:sideWall>
      <c:thickness val="0"/>
      <c:spPr bwMode="auto">
        <a:prstGeom prst="rect">
          <a:avLst/>
        </a:prstGeom>
        <a:noFill/>
        <a:ln>
          <a:noFill/>
        </a:ln>
      </c:spPr>
    </c:sideWall>
    <c:backWall>
      <c:thickness val="0"/>
      <c:spPr bwMode="auto">
        <a:prstGeom prst="rect">
          <a:avLst/>
        </a:prstGeom>
        <a:noFill/>
        <a:ln>
          <a:noFill/>
        </a:ln>
      </c:spPr>
    </c:backWall>
    <c:plotArea>
      <c:layout>
        <c:manualLayout/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Gold</c:v>
                </c:pt>
              </c:strCache>
            </c:strRef>
          </c:tx>
          <c:dPt>
            <c:idx val="0"/>
            <c:spPr bwMode="auto">
              <a:prstGeom prst="rect">
                <a:avLst/>
              </a:prstGeom>
              <a:gradFill>
                <a:gsLst>
                  <a:gs pos="0">
                    <a:schemeClr val="accent1">
                      <a:tint val="43000"/>
                      <a:satMod val="165000"/>
                    </a:schemeClr>
                  </a:gs>
                  <a:gs pos="55000">
                    <a:schemeClr val="accent1">
                      <a:tint val="83000"/>
                      <a:satMod val="155000"/>
                    </a:schemeClr>
                  </a:gs>
                  <a:gs pos="100000">
                    <a:schemeClr val="accent1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gradFill>
                <a:gsLst>
                  <a:gs pos="0">
                    <a:schemeClr val="accent2">
                      <a:tint val="43000"/>
                      <a:satMod val="165000"/>
                    </a:schemeClr>
                  </a:gs>
                  <a:gs pos="55000">
                    <a:schemeClr val="accent2">
                      <a:tint val="83000"/>
                      <a:satMod val="155000"/>
                    </a:schemeClr>
                  </a:gs>
                  <a:gs pos="100000">
                    <a:schemeClr val="accent2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gradFill>
                <a:gsLst>
                  <a:gs pos="0">
                    <a:schemeClr val="accent3">
                      <a:tint val="43000"/>
                      <a:satMod val="165000"/>
                    </a:schemeClr>
                  </a:gs>
                  <a:gs pos="55000">
                    <a:schemeClr val="accent3">
                      <a:tint val="83000"/>
                      <a:satMod val="155000"/>
                    </a:schemeClr>
                  </a:gs>
                  <a:gs pos="100000">
                    <a:schemeClr val="accent3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3"/>
            <c:spPr bwMode="auto">
              <a:prstGeom prst="rect">
                <a:avLst/>
              </a:prstGeom>
              <a:gradFill>
                <a:gsLst>
                  <a:gs pos="0">
                    <a:schemeClr val="accent4">
                      <a:tint val="43000"/>
                      <a:satMod val="165000"/>
                    </a:schemeClr>
                  </a:gs>
                  <a:gs pos="55000">
                    <a:schemeClr val="accent4">
                      <a:tint val="83000"/>
                      <a:satMod val="155000"/>
                    </a:schemeClr>
                  </a:gs>
                  <a:gs pos="100000">
                    <a:schemeClr val="accent4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4"/>
            <c:spPr bwMode="auto">
              <a:prstGeom prst="rect">
                <a:avLst/>
              </a:prstGeom>
              <a:gradFill>
                <a:gsLst>
                  <a:gs pos="0">
                    <a:schemeClr val="accent5">
                      <a:tint val="43000"/>
                      <a:satMod val="165000"/>
                    </a:schemeClr>
                  </a:gs>
                  <a:gs pos="55000">
                    <a:schemeClr val="accent5">
                      <a:tint val="83000"/>
                      <a:satMod val="155000"/>
                    </a:schemeClr>
                  </a:gs>
                  <a:gs pos="100000">
                    <a:schemeClr val="accent5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5"/>
            <c:spPr bwMode="auto">
              <a:prstGeom prst="rect">
                <a:avLst/>
              </a:prstGeom>
              <a:gradFill>
                <a:gsLst>
                  <a:gs pos="0">
                    <a:schemeClr val="accent6">
                      <a:tint val="43000"/>
                      <a:satMod val="165000"/>
                    </a:schemeClr>
                  </a:gs>
                  <a:gs pos="55000">
                    <a:schemeClr val="accent6">
                      <a:tint val="83000"/>
                      <a:satMod val="155000"/>
                    </a:schemeClr>
                  </a:gs>
                  <a:gs pos="100000">
                    <a:schemeClr val="accent6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>Утверждены</c:v>
                </c:pt>
                <c:pt idx="1">
                  <c:v xml:space="preserve">Не утверждены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0.84</c:v>
                </c:pt>
                <c:pt idx="1">
                  <c:v>0.16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</c:strCache>
            </c:strRef>
          </c:tx>
          <c:dPt>
            <c:idx val="0"/>
            <c:spPr bwMode="auto">
              <a:prstGeom prst="rect">
                <a:avLst/>
              </a:prstGeom>
              <a:gradFill>
                <a:gsLst>
                  <a:gs pos="0">
                    <a:schemeClr val="accent1">
                      <a:tint val="43000"/>
                      <a:satMod val="165000"/>
                    </a:schemeClr>
                  </a:gs>
                  <a:gs pos="55000">
                    <a:schemeClr val="accent1">
                      <a:tint val="83000"/>
                      <a:satMod val="155000"/>
                    </a:schemeClr>
                  </a:gs>
                  <a:gs pos="100000">
                    <a:schemeClr val="accent1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gradFill>
                <a:gsLst>
                  <a:gs pos="0">
                    <a:schemeClr val="accent2">
                      <a:tint val="43000"/>
                      <a:satMod val="165000"/>
                    </a:schemeClr>
                  </a:gs>
                  <a:gs pos="55000">
                    <a:schemeClr val="accent2">
                      <a:tint val="83000"/>
                      <a:satMod val="155000"/>
                    </a:schemeClr>
                  </a:gs>
                  <a:gs pos="100000">
                    <a:schemeClr val="accent2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gradFill>
                <a:gsLst>
                  <a:gs pos="0">
                    <a:schemeClr val="accent3">
                      <a:tint val="43000"/>
                      <a:satMod val="165000"/>
                    </a:schemeClr>
                  </a:gs>
                  <a:gs pos="55000">
                    <a:schemeClr val="accent3">
                      <a:tint val="83000"/>
                      <a:satMod val="155000"/>
                    </a:schemeClr>
                  </a:gs>
                  <a:gs pos="100000">
                    <a:schemeClr val="accent3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3"/>
            <c:spPr bwMode="auto">
              <a:prstGeom prst="rect">
                <a:avLst/>
              </a:prstGeom>
              <a:gradFill>
                <a:gsLst>
                  <a:gs pos="0">
                    <a:schemeClr val="accent4">
                      <a:tint val="43000"/>
                      <a:satMod val="165000"/>
                    </a:schemeClr>
                  </a:gs>
                  <a:gs pos="55000">
                    <a:schemeClr val="accent4">
                      <a:tint val="83000"/>
                      <a:satMod val="155000"/>
                    </a:schemeClr>
                  </a:gs>
                  <a:gs pos="100000">
                    <a:schemeClr val="accent4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4"/>
            <c:spPr bwMode="auto">
              <a:prstGeom prst="rect">
                <a:avLst/>
              </a:prstGeom>
              <a:gradFill>
                <a:gsLst>
                  <a:gs pos="0">
                    <a:schemeClr val="accent5">
                      <a:tint val="43000"/>
                      <a:satMod val="165000"/>
                    </a:schemeClr>
                  </a:gs>
                  <a:gs pos="55000">
                    <a:schemeClr val="accent5">
                      <a:tint val="83000"/>
                      <a:satMod val="155000"/>
                    </a:schemeClr>
                  </a:gs>
                  <a:gs pos="100000">
                    <a:schemeClr val="accent5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5"/>
            <c:spPr bwMode="auto">
              <a:prstGeom prst="rect">
                <a:avLst/>
              </a:prstGeom>
              <a:gradFill>
                <a:gsLst>
                  <a:gs pos="0">
                    <a:schemeClr val="accent6">
                      <a:tint val="43000"/>
                      <a:satMod val="165000"/>
                    </a:schemeClr>
                  </a:gs>
                  <a:gs pos="55000">
                    <a:schemeClr val="accent6">
                      <a:tint val="83000"/>
                      <a:satMod val="155000"/>
                    </a:schemeClr>
                  </a:gs>
                  <a:gs pos="100000">
                    <a:schemeClr val="accent6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9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>Утверждены</c:v>
                </c:pt>
                <c:pt idx="1">
                  <c:v xml:space="preserve">Не утверждены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</c:strCache>
            </c:strRef>
          </c:tx>
          <c:dPt>
            <c:idx val="0"/>
            <c:spPr bwMode="auto">
              <a:prstGeom prst="rect">
                <a:avLst/>
              </a:prstGeom>
              <a:gradFill>
                <a:gsLst>
                  <a:gs pos="0">
                    <a:schemeClr val="accent1">
                      <a:tint val="43000"/>
                      <a:satMod val="165000"/>
                    </a:schemeClr>
                  </a:gs>
                  <a:gs pos="55000">
                    <a:schemeClr val="accent1">
                      <a:tint val="83000"/>
                      <a:satMod val="155000"/>
                    </a:schemeClr>
                  </a:gs>
                  <a:gs pos="100000">
                    <a:schemeClr val="accent1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gradFill>
                <a:gsLst>
                  <a:gs pos="0">
                    <a:schemeClr val="accent2">
                      <a:tint val="43000"/>
                      <a:satMod val="165000"/>
                    </a:schemeClr>
                  </a:gs>
                  <a:gs pos="55000">
                    <a:schemeClr val="accent2">
                      <a:tint val="83000"/>
                      <a:satMod val="155000"/>
                    </a:schemeClr>
                  </a:gs>
                  <a:gs pos="100000">
                    <a:schemeClr val="accent2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gradFill>
                <a:gsLst>
                  <a:gs pos="0">
                    <a:schemeClr val="accent3">
                      <a:tint val="43000"/>
                      <a:satMod val="165000"/>
                    </a:schemeClr>
                  </a:gs>
                  <a:gs pos="55000">
                    <a:schemeClr val="accent3">
                      <a:tint val="83000"/>
                      <a:satMod val="155000"/>
                    </a:schemeClr>
                  </a:gs>
                  <a:gs pos="100000">
                    <a:schemeClr val="accent3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3"/>
            <c:spPr bwMode="auto">
              <a:prstGeom prst="rect">
                <a:avLst/>
              </a:prstGeom>
              <a:gradFill>
                <a:gsLst>
                  <a:gs pos="0">
                    <a:schemeClr val="accent4">
                      <a:tint val="43000"/>
                      <a:satMod val="165000"/>
                    </a:schemeClr>
                  </a:gs>
                  <a:gs pos="55000">
                    <a:schemeClr val="accent4">
                      <a:tint val="83000"/>
                      <a:satMod val="155000"/>
                    </a:schemeClr>
                  </a:gs>
                  <a:gs pos="100000">
                    <a:schemeClr val="accent4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4"/>
            <c:spPr bwMode="auto">
              <a:prstGeom prst="rect">
                <a:avLst/>
              </a:prstGeom>
              <a:gradFill>
                <a:gsLst>
                  <a:gs pos="0">
                    <a:schemeClr val="accent5">
                      <a:tint val="43000"/>
                      <a:satMod val="165000"/>
                    </a:schemeClr>
                  </a:gs>
                  <a:gs pos="55000">
                    <a:schemeClr val="accent5">
                      <a:tint val="83000"/>
                      <a:satMod val="155000"/>
                    </a:schemeClr>
                  </a:gs>
                  <a:gs pos="100000">
                    <a:schemeClr val="accent5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5"/>
            <c:spPr bwMode="auto">
              <a:prstGeom prst="rect">
                <a:avLst/>
              </a:prstGeom>
              <a:gradFill>
                <a:gsLst>
                  <a:gs pos="0">
                    <a:schemeClr val="accent6">
                      <a:tint val="43000"/>
                      <a:satMod val="165000"/>
                    </a:schemeClr>
                  </a:gs>
                  <a:gs pos="55000">
                    <a:schemeClr val="accent6">
                      <a:tint val="83000"/>
                      <a:satMod val="155000"/>
                    </a:schemeClr>
                  </a:gs>
                  <a:gs pos="100000">
                    <a:schemeClr val="accent6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9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>Утверждены</c:v>
                </c:pt>
                <c:pt idx="1">
                  <c:v xml:space="preserve">Не утверждены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</c:ser>
        <c:dLbls>
          <c:dLblPos val="ctr"/>
          <c:separator xml:space="preserve"> </c:separator>
          <c:showBubbleSize val="0"/>
          <c:showCatName val="0"/>
          <c:showLeaderLines val="1"/>
          <c:showLegendKey val="0"/>
          <c:showPercent val="0"/>
          <c:showSerName val="0"/>
          <c:showVal val="1"/>
          <c:spPr bwMode="auto">
            <a:prstGeom prst="rect">
              <a:avLst/>
            </a:prstGeom>
            <a:noFill/>
            <a:ln>
              <a:noFill/>
            </a:ln>
          </c:spPr>
          <c:txPr>
            <a:bodyPr/>
            <a:p>
              <a:pPr>
                <a:defRPr sz="9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/>
            </a:p>
          </c:txPr>
        </c:dLbls>
      </c:pie3DChart>
      <c:spPr bwMode="auto">
        <a:prstGeom prst="rect">
          <a:avLst/>
        </a:prstGeom>
        <a:noFill/>
        <a:ln>
          <a:noFill/>
        </a:ln>
      </c:spPr>
    </c:plotArea>
    <c:legend>
      <c:legendPos val="b"/>
      <c:legendEntry>
        <c:idx val="2"/>
        <c:delete val="1"/>
      </c:legendEntry>
      <c:legendEntry>
        <c:idx val="5"/>
        <c:delete val="1"/>
      </c:legendEntry>
      <c:legendEntry>
        <c:idx val="4"/>
        <c:delete val="1"/>
      </c:legendEntry>
      <c:legendEntry>
        <c:idx val="3"/>
        <c:delete val="1"/>
      </c:legendEntry>
      <c:layout>
        <c:manualLayout>
          <c:x val="0.003480"/>
          <c:y val="-0.002230"/>
        </c:manualLayout>
      </c:layout>
      <c:overlay val="0"/>
      <c:spPr bwMode="auto">
        <a:prstGeom prst="rect">
          <a:avLst/>
        </a:prstGeom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 bwMode="auto">
    <a:xfrm>
      <a:off x="148089" y="1463386"/>
      <a:ext cx="5091544" cy="3983180"/>
    </a:xfrm>
    <a:prstGeom prst="rect">
      <a:avLst/>
    </a:prstGeom>
    <a:solidFill>
      <a:schemeClr val="bg1"/>
    </a:solidFill>
    <a:ln w="9525" cap="flat" cmpd="sng" algn="ctr">
      <a:solidFill>
        <a:schemeClr val="tx2">
          <a:lumMod val="15000"/>
          <a:lumOff val="85000"/>
        </a:schemeClr>
      </a:solidFill>
      <a:round/>
    </a:ln>
  </c:spPr>
  <c:txPr>
    <a:bodyPr/>
    <a:p>
      <a:pPr>
        <a:defRPr sz="900">
          <a:solidFill>
            <a:schemeClr val="tx2"/>
          </a:solidFill>
          <a:latin typeface="+mn-lt"/>
          <a:ea typeface="+mn-ea"/>
          <a:cs typeface="+mn-cs"/>
        </a:defRPr>
      </a:pPr>
      <a:endParaRPr/>
    </a:p>
  </c:txPr>
  <c:externalData r:id="rId3">
    <c:autoUpdate val="0"/>
  </c:externalData>
  <c:printSettings>
    <c:headerFooter/>
    <c:pageMargins l="0.69999999999999996" r="0.69999999999999996" t="0.75" b="0.75" header="0.29999999999999999" footer="0.29999999999999999"/>
    <c:pageSetup/>
  </c:printSettings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en-US"/>
  <c:roundedCorners val="0"/>
  <mc:AlternateContent>
    <mc:Choice Requires="c14">
      <c14:style val="102"/>
    </mc:Choice>
    <mc:Fallback>
      <c:style val="2"/>
    </mc:Fallback>
  </mc:AlternateContent>
  <c:chart>
    <c:autoTitleDeleted val="0"/>
    <c:view3D>
      <c:rotX val="30"/>
      <c:rotY val="0"/>
      <c:depthPercent val="100"/>
      <c:rAngAx val="0"/>
    </c:view3D>
    <c:floor>
      <c:thickness val="0"/>
      <c:spPr bwMode="auto">
        <a:prstGeom prst="rect">
          <a:avLst/>
        </a:prstGeom>
        <a:noFill/>
        <a:ln>
          <a:noFill/>
        </a:ln>
      </c:spPr>
    </c:floor>
    <c:sideWall>
      <c:thickness val="0"/>
      <c:spPr bwMode="auto">
        <a:prstGeom prst="rect">
          <a:avLst/>
        </a:prstGeom>
        <a:noFill/>
        <a:ln>
          <a:noFill/>
        </a:ln>
      </c:spPr>
    </c:sideWall>
    <c:backWall>
      <c:thickness val="0"/>
      <c:spPr bwMode="auto">
        <a:prstGeom prst="rect">
          <a:avLst/>
        </a:prstGeom>
        <a:noFill/>
        <a:ln>
          <a:noFill/>
        </a:ln>
      </c:spPr>
    </c:backWall>
    <c:plotArea>
      <c:layout>
        <c:manualLayout/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Gold</c:v>
                </c:pt>
              </c:strCache>
            </c:strRef>
          </c:tx>
          <c:dPt>
            <c:idx val="0"/>
            <c:spPr bwMode="auto">
              <a:prstGeom prst="rect">
                <a:avLst/>
              </a:prstGeom>
              <a:gradFill>
                <a:gsLst>
                  <a:gs pos="0">
                    <a:schemeClr val="accent1">
                      <a:tint val="43000"/>
                      <a:satMod val="165000"/>
                    </a:schemeClr>
                  </a:gs>
                  <a:gs pos="55000">
                    <a:schemeClr val="accent1">
                      <a:tint val="83000"/>
                      <a:satMod val="155000"/>
                    </a:schemeClr>
                  </a:gs>
                  <a:gs pos="100000">
                    <a:schemeClr val="accent1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gradFill>
                <a:gsLst>
                  <a:gs pos="0">
                    <a:schemeClr val="accent2">
                      <a:tint val="43000"/>
                      <a:satMod val="165000"/>
                    </a:schemeClr>
                  </a:gs>
                  <a:gs pos="55000">
                    <a:schemeClr val="accent2">
                      <a:tint val="83000"/>
                      <a:satMod val="155000"/>
                    </a:schemeClr>
                  </a:gs>
                  <a:gs pos="100000">
                    <a:schemeClr val="accent2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gradFill>
                <a:gsLst>
                  <a:gs pos="0">
                    <a:schemeClr val="accent3">
                      <a:tint val="43000"/>
                      <a:satMod val="165000"/>
                    </a:schemeClr>
                  </a:gs>
                  <a:gs pos="55000">
                    <a:schemeClr val="accent3">
                      <a:tint val="83000"/>
                      <a:satMod val="155000"/>
                    </a:schemeClr>
                  </a:gs>
                  <a:gs pos="100000">
                    <a:schemeClr val="accent3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3"/>
            <c:spPr bwMode="auto">
              <a:prstGeom prst="rect">
                <a:avLst/>
              </a:prstGeom>
              <a:gradFill>
                <a:gsLst>
                  <a:gs pos="0">
                    <a:schemeClr val="accent4">
                      <a:tint val="43000"/>
                      <a:satMod val="165000"/>
                    </a:schemeClr>
                  </a:gs>
                  <a:gs pos="55000">
                    <a:schemeClr val="accent4">
                      <a:tint val="83000"/>
                      <a:satMod val="155000"/>
                    </a:schemeClr>
                  </a:gs>
                  <a:gs pos="100000">
                    <a:schemeClr val="accent4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4"/>
            <c:spPr bwMode="auto">
              <a:prstGeom prst="rect">
                <a:avLst/>
              </a:prstGeom>
              <a:gradFill>
                <a:gsLst>
                  <a:gs pos="0">
                    <a:schemeClr val="accent5">
                      <a:tint val="43000"/>
                      <a:satMod val="165000"/>
                    </a:schemeClr>
                  </a:gs>
                  <a:gs pos="55000">
                    <a:schemeClr val="accent5">
                      <a:tint val="83000"/>
                      <a:satMod val="155000"/>
                    </a:schemeClr>
                  </a:gs>
                  <a:gs pos="100000">
                    <a:schemeClr val="accent5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5"/>
            <c:spPr bwMode="auto">
              <a:prstGeom prst="rect">
                <a:avLst/>
              </a:prstGeom>
              <a:gradFill>
                <a:gsLst>
                  <a:gs pos="0">
                    <a:schemeClr val="accent6">
                      <a:tint val="43000"/>
                      <a:satMod val="165000"/>
                    </a:schemeClr>
                  </a:gs>
                  <a:gs pos="55000">
                    <a:schemeClr val="accent6">
                      <a:tint val="83000"/>
                      <a:satMod val="155000"/>
                    </a:schemeClr>
                  </a:gs>
                  <a:gs pos="100000">
                    <a:schemeClr val="accent6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Lbls>
            <c:dLbl>
              <c:idx val="0"/>
              <c:dLblPos val="ctr"/>
              <c:layout>
                <c:manualLayout>
                  <c:x val="0.001740"/>
                  <c:y val="0.002970"/>
                </c:manualLayout>
              </c:layout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>Проведена</c:v>
                </c:pt>
                <c:pt idx="1">
                  <c:v xml:space="preserve">Не проведена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695</c:v>
                </c:pt>
                <c:pt idx="1">
                  <c:v>70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</c:strCache>
            </c:strRef>
          </c:tx>
          <c:dPt>
            <c:idx val="0"/>
            <c:spPr bwMode="auto">
              <a:prstGeom prst="rect">
                <a:avLst/>
              </a:prstGeom>
              <a:gradFill>
                <a:gsLst>
                  <a:gs pos="0">
                    <a:schemeClr val="accent1">
                      <a:tint val="43000"/>
                      <a:satMod val="165000"/>
                    </a:schemeClr>
                  </a:gs>
                  <a:gs pos="55000">
                    <a:schemeClr val="accent1">
                      <a:tint val="83000"/>
                      <a:satMod val="155000"/>
                    </a:schemeClr>
                  </a:gs>
                  <a:gs pos="100000">
                    <a:schemeClr val="accent1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gradFill>
                <a:gsLst>
                  <a:gs pos="0">
                    <a:schemeClr val="accent2">
                      <a:tint val="43000"/>
                      <a:satMod val="165000"/>
                    </a:schemeClr>
                  </a:gs>
                  <a:gs pos="55000">
                    <a:schemeClr val="accent2">
                      <a:tint val="83000"/>
                      <a:satMod val="155000"/>
                    </a:schemeClr>
                  </a:gs>
                  <a:gs pos="100000">
                    <a:schemeClr val="accent2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gradFill>
                <a:gsLst>
                  <a:gs pos="0">
                    <a:schemeClr val="accent3">
                      <a:tint val="43000"/>
                      <a:satMod val="165000"/>
                    </a:schemeClr>
                  </a:gs>
                  <a:gs pos="55000">
                    <a:schemeClr val="accent3">
                      <a:tint val="83000"/>
                      <a:satMod val="155000"/>
                    </a:schemeClr>
                  </a:gs>
                  <a:gs pos="100000">
                    <a:schemeClr val="accent3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3"/>
            <c:spPr bwMode="auto">
              <a:prstGeom prst="rect">
                <a:avLst/>
              </a:prstGeom>
              <a:gradFill>
                <a:gsLst>
                  <a:gs pos="0">
                    <a:schemeClr val="accent4">
                      <a:tint val="43000"/>
                      <a:satMod val="165000"/>
                    </a:schemeClr>
                  </a:gs>
                  <a:gs pos="55000">
                    <a:schemeClr val="accent4">
                      <a:tint val="83000"/>
                      <a:satMod val="155000"/>
                    </a:schemeClr>
                  </a:gs>
                  <a:gs pos="100000">
                    <a:schemeClr val="accent4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4"/>
            <c:spPr bwMode="auto">
              <a:prstGeom prst="rect">
                <a:avLst/>
              </a:prstGeom>
              <a:gradFill>
                <a:gsLst>
                  <a:gs pos="0">
                    <a:schemeClr val="accent5">
                      <a:tint val="43000"/>
                      <a:satMod val="165000"/>
                    </a:schemeClr>
                  </a:gs>
                  <a:gs pos="55000">
                    <a:schemeClr val="accent5">
                      <a:tint val="83000"/>
                      <a:satMod val="155000"/>
                    </a:schemeClr>
                  </a:gs>
                  <a:gs pos="100000">
                    <a:schemeClr val="accent5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5"/>
            <c:spPr bwMode="auto">
              <a:prstGeom prst="rect">
                <a:avLst/>
              </a:prstGeom>
              <a:gradFill>
                <a:gsLst>
                  <a:gs pos="0">
                    <a:schemeClr val="accent6">
                      <a:tint val="43000"/>
                      <a:satMod val="165000"/>
                    </a:schemeClr>
                  </a:gs>
                  <a:gs pos="55000">
                    <a:schemeClr val="accent6">
                      <a:tint val="83000"/>
                      <a:satMod val="155000"/>
                    </a:schemeClr>
                  </a:gs>
                  <a:gs pos="100000">
                    <a:schemeClr val="accent6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9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>Проведена</c:v>
                </c:pt>
                <c:pt idx="1">
                  <c:v xml:space="preserve">Не проведена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</c:strCache>
            </c:strRef>
          </c:tx>
          <c:dPt>
            <c:idx val="0"/>
            <c:spPr bwMode="auto">
              <a:prstGeom prst="rect">
                <a:avLst/>
              </a:prstGeom>
              <a:gradFill>
                <a:gsLst>
                  <a:gs pos="0">
                    <a:schemeClr val="accent1">
                      <a:tint val="43000"/>
                      <a:satMod val="165000"/>
                    </a:schemeClr>
                  </a:gs>
                  <a:gs pos="55000">
                    <a:schemeClr val="accent1">
                      <a:tint val="83000"/>
                      <a:satMod val="155000"/>
                    </a:schemeClr>
                  </a:gs>
                  <a:gs pos="100000">
                    <a:schemeClr val="accent1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gradFill>
                <a:gsLst>
                  <a:gs pos="0">
                    <a:schemeClr val="accent2">
                      <a:tint val="43000"/>
                      <a:satMod val="165000"/>
                    </a:schemeClr>
                  </a:gs>
                  <a:gs pos="55000">
                    <a:schemeClr val="accent2">
                      <a:tint val="83000"/>
                      <a:satMod val="155000"/>
                    </a:schemeClr>
                  </a:gs>
                  <a:gs pos="100000">
                    <a:schemeClr val="accent2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gradFill>
                <a:gsLst>
                  <a:gs pos="0">
                    <a:schemeClr val="accent3">
                      <a:tint val="43000"/>
                      <a:satMod val="165000"/>
                    </a:schemeClr>
                  </a:gs>
                  <a:gs pos="55000">
                    <a:schemeClr val="accent3">
                      <a:tint val="83000"/>
                      <a:satMod val="155000"/>
                    </a:schemeClr>
                  </a:gs>
                  <a:gs pos="100000">
                    <a:schemeClr val="accent3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3"/>
            <c:spPr bwMode="auto">
              <a:prstGeom prst="rect">
                <a:avLst/>
              </a:prstGeom>
              <a:gradFill>
                <a:gsLst>
                  <a:gs pos="0">
                    <a:schemeClr val="accent4">
                      <a:tint val="43000"/>
                      <a:satMod val="165000"/>
                    </a:schemeClr>
                  </a:gs>
                  <a:gs pos="55000">
                    <a:schemeClr val="accent4">
                      <a:tint val="83000"/>
                      <a:satMod val="155000"/>
                    </a:schemeClr>
                  </a:gs>
                  <a:gs pos="100000">
                    <a:schemeClr val="accent4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4"/>
            <c:spPr bwMode="auto">
              <a:prstGeom prst="rect">
                <a:avLst/>
              </a:prstGeom>
              <a:gradFill>
                <a:gsLst>
                  <a:gs pos="0">
                    <a:schemeClr val="accent5">
                      <a:tint val="43000"/>
                      <a:satMod val="165000"/>
                    </a:schemeClr>
                  </a:gs>
                  <a:gs pos="55000">
                    <a:schemeClr val="accent5">
                      <a:tint val="83000"/>
                      <a:satMod val="155000"/>
                    </a:schemeClr>
                  </a:gs>
                  <a:gs pos="100000">
                    <a:schemeClr val="accent5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5"/>
            <c:spPr bwMode="auto">
              <a:prstGeom prst="rect">
                <a:avLst/>
              </a:prstGeom>
              <a:gradFill>
                <a:gsLst>
                  <a:gs pos="0">
                    <a:schemeClr val="accent6">
                      <a:tint val="43000"/>
                      <a:satMod val="165000"/>
                    </a:schemeClr>
                  </a:gs>
                  <a:gs pos="55000">
                    <a:schemeClr val="accent6">
                      <a:tint val="83000"/>
                      <a:satMod val="155000"/>
                    </a:schemeClr>
                  </a:gs>
                  <a:gs pos="100000">
                    <a:schemeClr val="accent6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9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>Проведена</c:v>
                </c:pt>
                <c:pt idx="1">
                  <c:v xml:space="preserve">Не проведена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</c:ser>
        <c:dLbls>
          <c:dLblPos val="ctr"/>
          <c:separator xml:space="preserve"> </c:separator>
          <c:showBubbleSize val="0"/>
          <c:showCatName val="0"/>
          <c:showLeaderLines val="1"/>
          <c:showLegendKey val="0"/>
          <c:showPercent val="0"/>
          <c:showSerName val="0"/>
          <c:showVal val="1"/>
          <c:spPr bwMode="auto">
            <a:prstGeom prst="rect">
              <a:avLst/>
            </a:prstGeom>
            <a:noFill/>
            <a:ln>
              <a:noFill/>
            </a:ln>
          </c:spPr>
          <c:txPr>
            <a:bodyPr/>
            <a:p>
              <a:pPr>
                <a:defRPr sz="9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/>
            </a:p>
          </c:txPr>
        </c:dLbls>
      </c:pie3DChart>
      <c:spPr bwMode="auto">
        <a:prstGeom prst="rect">
          <a:avLst/>
        </a:prstGeom>
        <a:noFill/>
        <a:ln>
          <a:noFill/>
        </a:ln>
      </c:spPr>
    </c:plotArea>
    <c:legend>
      <c:legendPos val="b"/>
      <c:legendEntry>
        <c:idx val="5"/>
        <c:delete val="1"/>
      </c:legendEntry>
      <c:legendEntry>
        <c:idx val="4"/>
        <c:delete val="1"/>
      </c:legendEntry>
      <c:legendEntry>
        <c:idx val="3"/>
        <c:delete val="1"/>
      </c:legendEntry>
      <c:legendEntry>
        <c:idx val="2"/>
        <c:delete val="1"/>
      </c:legendEntry>
      <c:layout>
        <c:manualLayout>
          <c:x val="0.000000"/>
          <c:y val="0.000000"/>
        </c:manualLayout>
      </c:layout>
      <c:overlay val="0"/>
      <c:spPr bwMode="auto">
        <a:prstGeom prst="rect">
          <a:avLst/>
        </a:prstGeom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 bwMode="auto">
    <a:xfrm>
      <a:off x="148089" y="1541250"/>
      <a:ext cx="3586184" cy="3203995"/>
    </a:xfrm>
    <a:prstGeom prst="rect">
      <a:avLst/>
    </a:prstGeom>
    <a:solidFill>
      <a:schemeClr val="bg1"/>
    </a:solidFill>
    <a:ln w="9525" cap="flat" cmpd="sng" algn="ctr">
      <a:solidFill>
        <a:schemeClr val="tx2">
          <a:lumMod val="15000"/>
          <a:lumOff val="85000"/>
        </a:schemeClr>
      </a:solidFill>
      <a:round/>
    </a:ln>
  </c:spPr>
  <c:txPr>
    <a:bodyPr/>
    <a:p>
      <a:pPr>
        <a:defRPr sz="900">
          <a:solidFill>
            <a:schemeClr val="tx2"/>
          </a:solidFill>
          <a:latin typeface="+mn-lt"/>
          <a:ea typeface="+mn-ea"/>
          <a:cs typeface="+mn-cs"/>
        </a:defRPr>
      </a:pPr>
      <a:endParaRPr/>
    </a:p>
  </c:txPr>
  <c:externalData r:id="rId3">
    <c:autoUpdate val="0"/>
  </c:externalData>
  <c:printSettings>
    <c:headerFooter/>
    <c:pageMargins l="0.69999999999999996" r="0.69999999999999996" t="0.75" b="0.75" header="0.29999999999999999" footer="0.29999999999999999"/>
    <c:pageSetup/>
  </c:printSettings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en-US"/>
  <c:roundedCorners val="0"/>
  <mc:AlternateContent>
    <mc:Choice Requires="c14">
      <c14:style val="102"/>
    </mc:Choice>
    <mc:Fallback>
      <c:style val="2"/>
    </mc:Fallback>
  </mc:AlternateContent>
  <c:chart>
    <c:autoTitleDeleted val="0"/>
    <c:view3D>
      <c:rotX val="30"/>
      <c:rotY val="0"/>
      <c:depthPercent val="100"/>
      <c:rAngAx val="0"/>
    </c:view3D>
    <c:floor>
      <c:thickness val="0"/>
      <c:spPr bwMode="auto">
        <a:prstGeom prst="rect">
          <a:avLst/>
        </a:prstGeom>
        <a:noFill/>
        <a:ln>
          <a:noFill/>
        </a:ln>
      </c:spPr>
    </c:floor>
    <c:sideWall>
      <c:thickness val="0"/>
      <c:spPr bwMode="auto">
        <a:prstGeom prst="rect">
          <a:avLst/>
        </a:prstGeom>
        <a:noFill/>
        <a:ln>
          <a:noFill/>
        </a:ln>
      </c:spPr>
    </c:sideWall>
    <c:backWall>
      <c:thickness val="0"/>
      <c:spPr bwMode="auto">
        <a:prstGeom prst="rect">
          <a:avLst/>
        </a:prstGeom>
        <a:noFill/>
        <a:ln>
          <a:noFill/>
        </a:ln>
      </c:spPr>
    </c:backWall>
    <c:plotArea>
      <c:layout>
        <c:manualLayout/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Gold</c:v>
                </c:pt>
              </c:strCache>
            </c:strRef>
          </c:tx>
          <c:dPt>
            <c:idx val="0"/>
            <c:spPr bwMode="auto"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lt1"/>
                </a:solidFill>
              </a:ln>
            </c:spPr>
          </c:dPt>
          <c:dPt>
            <c:idx val="1"/>
            <c:spPr bwMode="auto"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lt1"/>
                </a:solidFill>
              </a:ln>
            </c:spPr>
          </c:dPt>
          <c:dPt>
            <c:idx val="2"/>
            <c:spPr bwMode="auto">
              <a:prstGeom prst="rect">
                <a:avLst/>
              </a:prstGeom>
              <a:solidFill>
                <a:schemeClr val="accent3"/>
              </a:solidFill>
              <a:ln w="19050">
                <a:solidFill>
                  <a:schemeClr val="lt1"/>
                </a:solidFill>
              </a:ln>
            </c:spPr>
          </c:dPt>
          <c:dPt>
            <c:idx val="3"/>
            <c:spPr bwMode="auto"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lt1"/>
                </a:solidFill>
              </a:ln>
            </c:spPr>
          </c:dPt>
          <c:dPt>
            <c:idx val="4"/>
            <c:spPr bwMode="auto"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lt1"/>
                </a:solidFill>
              </a:ln>
            </c:spPr>
          </c:dPt>
          <c:dPt>
            <c:idx val="5"/>
            <c:spPr bwMode="auto">
              <a:prstGeom prst="rect">
                <a:avLst/>
              </a:prstGeom>
              <a:solidFill>
                <a:schemeClr val="accent6"/>
              </a:solidFill>
              <a:ln w="19050">
                <a:solidFill>
                  <a:schemeClr val="lt1"/>
                </a:solidFill>
              </a:ln>
            </c:spPr>
          </c:dPt>
          <c:dPt>
            <c:idx val="6"/>
            <c:spPr bwMode="auto">
              <a:prstGeom prst="rect">
                <a:avLst/>
              </a:prstGeom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</c:spPr>
          </c:dPt>
          <c:dLbls>
            <c:dLbl>
              <c:idx val="0"/>
              <c:dLblPos val="outEnd"/>
              <c:layout>
                <c:manualLayout>
                  <c:x val="-0.009730"/>
                  <c:y val="-0.003310"/>
                </c:manualLayout>
              </c:layout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outEnd"/>
              <c:layout>
                <c:manualLayout>
                  <c:x val="-0.020260"/>
                  <c:y val="0.089940"/>
                </c:manualLayout>
              </c:layout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outEnd"/>
              <c:layout>
                <c:manualLayout>
                  <c:x val="0.019810"/>
                  <c:y val="0.102740"/>
                </c:manualLayout>
              </c:layout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outEnd"/>
              <c:layout>
                <c:manualLayout>
                  <c:x val="-0.085870"/>
                  <c:y val="0.034790"/>
                </c:manualLayout>
              </c:layout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outEnd"/>
              <c:layout>
                <c:manualLayout>
                  <c:x val="-0.048200"/>
                  <c:y val="0.003310"/>
                </c:manualLayout>
              </c:layout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outEnd"/>
              <c:layout>
                <c:manualLayout>
                  <c:x val="0.469530"/>
                  <c:y val="0.910910"/>
                </c:manualLayout>
              </c:layout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6"/>
              <c:dLblPos val="outEnd"/>
              <c:layout>
                <c:manualLayout>
                  <c:x val="-0.082570"/>
                  <c:y val="0.916380"/>
                </c:manualLayout>
              </c:layout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outEnd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20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Sheet1!$A$2:$A$8</c:f>
              <c:strCache>
                <c:ptCount val="7"/>
                <c:pt idx="0">
                  <c:v xml:space="preserve">Оптимальные УТ</c:v>
                </c:pt>
                <c:pt idx="1">
                  <c:v xml:space="preserve">Допустимые УТ</c:v>
                </c:pt>
                <c:pt idx="2">
                  <c:v xml:space="preserve">Вредные УТ 1 ст.</c:v>
                </c:pt>
                <c:pt idx="3">
                  <c:v xml:space="preserve">Вредные УТ 2 ст.</c:v>
                </c:pt>
                <c:pt idx="4">
                  <c:v xml:space="preserve">Вредные УТ 3 ст.</c:v>
                </c:pt>
                <c:pt idx="5">
                  <c:v xml:space="preserve">Вредные УТ 4 ст.</c:v>
                </c:pt>
                <c:pt idx="6">
                  <c:v>Опасные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529</c:v>
                </c:pt>
                <c:pt idx="1">
                  <c:v>50609</c:v>
                </c:pt>
                <c:pt idx="2">
                  <c:v>11219</c:v>
                </c:pt>
                <c:pt idx="3">
                  <c:v>9947</c:v>
                </c:pt>
                <c:pt idx="4">
                  <c:v>400</c:v>
                </c:pt>
                <c:pt idx="5">
                  <c:v>36</c:v>
                </c:pt>
                <c:pt idx="6">
                  <c:v>142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</c:strCache>
            </c:strRef>
          </c:tx>
          <c:dPt>
            <c:idx val="0"/>
            <c:spPr bwMode="auto"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lt1"/>
                </a:solidFill>
              </a:ln>
            </c:spPr>
          </c:dPt>
          <c:dPt>
            <c:idx val="1"/>
            <c:spPr bwMode="auto"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lt1"/>
                </a:solidFill>
              </a:ln>
            </c:spPr>
          </c:dPt>
          <c:dPt>
            <c:idx val="2"/>
            <c:spPr bwMode="auto">
              <a:prstGeom prst="rect">
                <a:avLst/>
              </a:prstGeom>
              <a:solidFill>
                <a:schemeClr val="accent3"/>
              </a:solidFill>
              <a:ln w="19050">
                <a:solidFill>
                  <a:schemeClr val="lt1"/>
                </a:solidFill>
              </a:ln>
            </c:spPr>
          </c:dPt>
          <c:dPt>
            <c:idx val="3"/>
            <c:spPr bwMode="auto"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lt1"/>
                </a:solidFill>
              </a:ln>
            </c:spPr>
          </c:dPt>
          <c:dPt>
            <c:idx val="4"/>
            <c:spPr bwMode="auto"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lt1"/>
                </a:solidFill>
              </a:ln>
            </c:spPr>
          </c:dPt>
          <c:dPt>
            <c:idx val="5"/>
            <c:spPr bwMode="auto">
              <a:prstGeom prst="rect">
                <a:avLst/>
              </a:prstGeom>
              <a:solidFill>
                <a:schemeClr val="accent6"/>
              </a:solidFill>
              <a:ln w="19050">
                <a:solidFill>
                  <a:schemeClr val="lt1"/>
                </a:solidFill>
              </a:ln>
            </c:spPr>
          </c:dPt>
          <c:dLbls>
            <c:dLbl>
              <c:idx val="0"/>
              <c:dLblPos val="outEnd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outEnd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outEnd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outEnd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outEnd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outEnd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outEnd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20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Sheet1!$A$2:$A$8</c:f>
              <c:strCache>
                <c:ptCount val="7"/>
                <c:pt idx="0">
                  <c:v xml:space="preserve">Оптимальные УТ</c:v>
                </c:pt>
                <c:pt idx="1">
                  <c:v xml:space="preserve">Допустимые УТ</c:v>
                </c:pt>
                <c:pt idx="2">
                  <c:v xml:space="preserve">Вредные УТ 1 ст.</c:v>
                </c:pt>
                <c:pt idx="3">
                  <c:v xml:space="preserve">Вредные УТ 2 ст.</c:v>
                </c:pt>
                <c:pt idx="4">
                  <c:v xml:space="preserve">Вредные УТ 3 ст.</c:v>
                </c:pt>
                <c:pt idx="5">
                  <c:v xml:space="preserve">Вредные УТ 4 ст.</c:v>
                </c:pt>
                <c:pt idx="6">
                  <c:v>Опасные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</c:strCache>
            </c:strRef>
          </c:tx>
          <c:dPt>
            <c:idx val="0"/>
            <c:spPr bwMode="auto"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lt1"/>
                </a:solidFill>
              </a:ln>
            </c:spPr>
          </c:dPt>
          <c:dPt>
            <c:idx val="1"/>
            <c:spPr bwMode="auto"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lt1"/>
                </a:solidFill>
              </a:ln>
            </c:spPr>
          </c:dPt>
          <c:dPt>
            <c:idx val="2"/>
            <c:spPr bwMode="auto">
              <a:prstGeom prst="rect">
                <a:avLst/>
              </a:prstGeom>
              <a:solidFill>
                <a:schemeClr val="accent3"/>
              </a:solidFill>
              <a:ln w="19050">
                <a:solidFill>
                  <a:schemeClr val="lt1"/>
                </a:solidFill>
              </a:ln>
            </c:spPr>
          </c:dPt>
          <c:dPt>
            <c:idx val="3"/>
            <c:spPr bwMode="auto"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lt1"/>
                </a:solidFill>
              </a:ln>
            </c:spPr>
          </c:dPt>
          <c:dPt>
            <c:idx val="4"/>
            <c:spPr bwMode="auto">
              <a:prstGeom prst="rect">
                <a:avLst/>
              </a:prstGeom>
              <a:solidFill>
                <a:schemeClr val="accent5"/>
              </a:solidFill>
              <a:ln w="19050">
                <a:solidFill>
                  <a:schemeClr val="lt1"/>
                </a:solidFill>
              </a:ln>
            </c:spPr>
          </c:dPt>
          <c:dPt>
            <c:idx val="5"/>
            <c:spPr bwMode="auto">
              <a:prstGeom prst="rect">
                <a:avLst/>
              </a:prstGeom>
              <a:solidFill>
                <a:schemeClr val="accent6"/>
              </a:solidFill>
              <a:ln w="19050">
                <a:solidFill>
                  <a:schemeClr val="lt1"/>
                </a:solidFill>
              </a:ln>
            </c:spPr>
          </c:dPt>
          <c:dLbls>
            <c:dLbl>
              <c:idx val="0"/>
              <c:dLblPos val="outEnd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outEnd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outEnd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outEnd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outEnd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outEnd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outEnd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20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Sheet1!$A$2:$A$8</c:f>
              <c:strCache>
                <c:ptCount val="7"/>
                <c:pt idx="0">
                  <c:v xml:space="preserve">Оптимальные УТ</c:v>
                </c:pt>
                <c:pt idx="1">
                  <c:v xml:space="preserve">Допустимые УТ</c:v>
                </c:pt>
                <c:pt idx="2">
                  <c:v xml:space="preserve">Вредные УТ 1 ст.</c:v>
                </c:pt>
                <c:pt idx="3">
                  <c:v xml:space="preserve">Вредные УТ 2 ст.</c:v>
                </c:pt>
                <c:pt idx="4">
                  <c:v xml:space="preserve">Вредные УТ 3 ст.</c:v>
                </c:pt>
                <c:pt idx="5">
                  <c:v xml:space="preserve">Вредные УТ 4 ст.</c:v>
                </c:pt>
                <c:pt idx="6">
                  <c:v>Опасные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</c:ser>
        <c:dLbls>
          <c:dLblPos val="outEnd"/>
          <c:separator xml:space="preserve"> </c:separator>
          <c:showBubbleSize val="0"/>
          <c:showCatName val="0"/>
          <c:showLeaderLines val="1"/>
          <c:showLegendKey val="0"/>
          <c:showPercent val="0"/>
          <c:showSerName val="0"/>
          <c:showVal val="1"/>
          <c:spPr bwMode="auto">
            <a:prstGeom prst="rect">
              <a:avLst/>
            </a:prstGeom>
            <a:noFill/>
            <a:ln>
              <a:noFill/>
            </a:ln>
          </c:spPr>
          <c:txPr>
            <a:bodyPr/>
            <a:p>
              <a:pPr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/>
            </a:p>
          </c:txPr>
        </c:dLbls>
      </c:pie3DChart>
      <c:spPr bwMode="auto">
        <a:prstGeom prst="rect">
          <a:avLst/>
        </a:prstGeom>
        <a:noFill/>
        <a:ln>
          <a:noFill/>
        </a:ln>
      </c:spPr>
    </c:plotArea>
    <c:legend>
      <c:legendPos val="b"/>
      <c:layout>
        <c:manualLayout>
          <c:xMode val="edge"/>
          <c:yMode val="edge"/>
          <c:x val="0.034680"/>
          <c:y val="0.695090"/>
          <c:w val="0.963660"/>
          <c:h val="0.298120"/>
        </c:manualLayout>
      </c:layout>
      <c:overlay val="0"/>
      <c:spPr bwMode="auto">
        <a:prstGeom prst="rect">
          <a:avLst/>
        </a:prstGeom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 bwMode="auto">
    <a:xfrm>
      <a:off x="3802227" y="1541250"/>
      <a:ext cx="5243049" cy="5225407"/>
    </a:xfrm>
    <a:prstGeom prst="rect">
      <a:avLst/>
    </a:prstGeom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</c:spPr>
  <c:txPr>
    <a:bodyPr/>
    <a:p>
      <a:pPr>
        <a:defRPr sz="2000">
          <a:solidFill>
            <a:schemeClr val="tx1"/>
          </a:solidFill>
          <a:latin typeface="+mn-lt"/>
          <a:ea typeface="+mn-ea"/>
          <a:cs typeface="+mn-cs"/>
        </a:defRPr>
      </a:pPr>
      <a:endParaRPr/>
    </a:p>
  </c:txPr>
  <c:externalData r:id="rId3">
    <c:autoUpdate val="0"/>
  </c:externalData>
  <c:printSettings>
    <c:headerFooter/>
    <c:pageMargins l="0.69999999999999996" r="0.69999999999999996" t="0.75" b="0.75" header="0.29999999999999999" footer="0.29999999999999999"/>
    <c:pageSetup/>
  </c:printSettings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en-US"/>
  <c:roundedCorners val="0"/>
  <mc:AlternateContent>
    <mc:Choice Requires="c14">
      <c14:style val="102"/>
    </mc:Choice>
    <mc:Fallback>
      <c:style val="2"/>
    </mc:Fallback>
  </mc:AlternateContent>
  <c:chart>
    <c:autoTitleDeleted val="0"/>
    <c:view3D>
      <c:rotX val="30"/>
      <c:rotY val="0"/>
      <c:depthPercent val="100"/>
      <c:rAngAx val="0"/>
    </c:view3D>
    <c:floor>
      <c:thickness val="0"/>
      <c:spPr bwMode="auto">
        <a:prstGeom prst="rect">
          <a:avLst/>
        </a:prstGeom>
        <a:noFill/>
        <a:ln>
          <a:noFill/>
        </a:ln>
      </c:spPr>
    </c:floor>
    <c:sideWall>
      <c:thickness val="0"/>
      <c:spPr bwMode="auto">
        <a:prstGeom prst="rect">
          <a:avLst/>
        </a:prstGeom>
        <a:noFill/>
        <a:ln>
          <a:noFill/>
        </a:ln>
      </c:spPr>
    </c:sideWall>
    <c:backWall>
      <c:thickness val="0"/>
      <c:spPr bwMode="auto">
        <a:prstGeom prst="rect">
          <a:avLst/>
        </a:prstGeom>
        <a:noFill/>
        <a:ln>
          <a:noFill/>
        </a:ln>
      </c:spPr>
    </c:backWall>
    <c:plotArea>
      <c:layout>
        <c:manualLayout>
          <c:layoutTarget val="inner"/>
          <c:xMode val="edge"/>
          <c:yMode val="edge"/>
          <c:x val="0.048670"/>
          <c:y val="0.012140"/>
          <c:w val="0.935090"/>
          <c:h val="0.848720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Gold</c:v>
                </c:pt>
              </c:strCache>
            </c:strRef>
          </c:tx>
          <c:dPt>
            <c:idx val="0"/>
            <c:spPr bwMode="auto">
              <a:prstGeom prst="rect">
                <a:avLst/>
              </a:prstGeom>
              <a:gradFill>
                <a:gsLst>
                  <a:gs pos="0">
                    <a:schemeClr val="accent1">
                      <a:tint val="43000"/>
                      <a:satMod val="165000"/>
                    </a:schemeClr>
                  </a:gs>
                  <a:gs pos="55000">
                    <a:schemeClr val="accent1">
                      <a:tint val="83000"/>
                      <a:satMod val="155000"/>
                    </a:schemeClr>
                  </a:gs>
                  <a:gs pos="100000">
                    <a:schemeClr val="accent1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gradFill>
                <a:gsLst>
                  <a:gs pos="0">
                    <a:schemeClr val="accent2">
                      <a:tint val="43000"/>
                      <a:satMod val="165000"/>
                    </a:schemeClr>
                  </a:gs>
                  <a:gs pos="55000">
                    <a:schemeClr val="accent2">
                      <a:tint val="83000"/>
                      <a:satMod val="155000"/>
                    </a:schemeClr>
                  </a:gs>
                  <a:gs pos="100000">
                    <a:schemeClr val="accent2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gradFill>
                <a:gsLst>
                  <a:gs pos="0">
                    <a:schemeClr val="accent3">
                      <a:tint val="43000"/>
                      <a:satMod val="165000"/>
                    </a:schemeClr>
                  </a:gs>
                  <a:gs pos="55000">
                    <a:schemeClr val="accent3">
                      <a:tint val="83000"/>
                      <a:satMod val="155000"/>
                    </a:schemeClr>
                  </a:gs>
                  <a:gs pos="100000">
                    <a:schemeClr val="accent3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3"/>
            <c:spPr bwMode="auto">
              <a:prstGeom prst="rect">
                <a:avLst/>
              </a:prstGeom>
              <a:gradFill>
                <a:gsLst>
                  <a:gs pos="0">
                    <a:schemeClr val="accent4">
                      <a:tint val="43000"/>
                      <a:satMod val="165000"/>
                    </a:schemeClr>
                  </a:gs>
                  <a:gs pos="55000">
                    <a:schemeClr val="accent4">
                      <a:tint val="83000"/>
                      <a:satMod val="155000"/>
                    </a:schemeClr>
                  </a:gs>
                  <a:gs pos="100000">
                    <a:schemeClr val="accent4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4"/>
            <c:spPr bwMode="auto">
              <a:prstGeom prst="rect">
                <a:avLst/>
              </a:prstGeom>
              <a:gradFill>
                <a:gsLst>
                  <a:gs pos="0">
                    <a:schemeClr val="accent5">
                      <a:tint val="43000"/>
                      <a:satMod val="165000"/>
                    </a:schemeClr>
                  </a:gs>
                  <a:gs pos="55000">
                    <a:schemeClr val="accent5">
                      <a:tint val="83000"/>
                      <a:satMod val="155000"/>
                    </a:schemeClr>
                  </a:gs>
                  <a:gs pos="100000">
                    <a:schemeClr val="accent5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5"/>
            <c:spPr bwMode="auto">
              <a:prstGeom prst="rect">
                <a:avLst/>
              </a:prstGeom>
              <a:gradFill>
                <a:gsLst>
                  <a:gs pos="0">
                    <a:schemeClr val="accent6">
                      <a:tint val="43000"/>
                      <a:satMod val="165000"/>
                    </a:schemeClr>
                  </a:gs>
                  <a:gs pos="55000">
                    <a:schemeClr val="accent6">
                      <a:tint val="83000"/>
                      <a:satMod val="155000"/>
                    </a:schemeClr>
                  </a:gs>
                  <a:gs pos="100000">
                    <a:schemeClr val="accent6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20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>Внедрена</c:v>
                </c:pt>
                <c:pt idx="1">
                  <c:v xml:space="preserve">Не внедрена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0.83</c:v>
                </c:pt>
                <c:pt idx="1">
                  <c:v>0.17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</c:strCache>
            </c:strRef>
          </c:tx>
          <c:dPt>
            <c:idx val="0"/>
            <c:spPr bwMode="auto">
              <a:prstGeom prst="rect">
                <a:avLst/>
              </a:prstGeom>
              <a:gradFill>
                <a:gsLst>
                  <a:gs pos="0">
                    <a:schemeClr val="accent1">
                      <a:tint val="43000"/>
                      <a:satMod val="165000"/>
                    </a:schemeClr>
                  </a:gs>
                  <a:gs pos="55000">
                    <a:schemeClr val="accent1">
                      <a:tint val="83000"/>
                      <a:satMod val="155000"/>
                    </a:schemeClr>
                  </a:gs>
                  <a:gs pos="100000">
                    <a:schemeClr val="accent1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gradFill>
                <a:gsLst>
                  <a:gs pos="0">
                    <a:schemeClr val="accent2">
                      <a:tint val="43000"/>
                      <a:satMod val="165000"/>
                    </a:schemeClr>
                  </a:gs>
                  <a:gs pos="55000">
                    <a:schemeClr val="accent2">
                      <a:tint val="83000"/>
                      <a:satMod val="155000"/>
                    </a:schemeClr>
                  </a:gs>
                  <a:gs pos="100000">
                    <a:schemeClr val="accent2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gradFill>
                <a:gsLst>
                  <a:gs pos="0">
                    <a:schemeClr val="accent3">
                      <a:tint val="43000"/>
                      <a:satMod val="165000"/>
                    </a:schemeClr>
                  </a:gs>
                  <a:gs pos="55000">
                    <a:schemeClr val="accent3">
                      <a:tint val="83000"/>
                      <a:satMod val="155000"/>
                    </a:schemeClr>
                  </a:gs>
                  <a:gs pos="100000">
                    <a:schemeClr val="accent3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3"/>
            <c:spPr bwMode="auto">
              <a:prstGeom prst="rect">
                <a:avLst/>
              </a:prstGeom>
              <a:gradFill>
                <a:gsLst>
                  <a:gs pos="0">
                    <a:schemeClr val="accent4">
                      <a:tint val="43000"/>
                      <a:satMod val="165000"/>
                    </a:schemeClr>
                  </a:gs>
                  <a:gs pos="55000">
                    <a:schemeClr val="accent4">
                      <a:tint val="83000"/>
                      <a:satMod val="155000"/>
                    </a:schemeClr>
                  </a:gs>
                  <a:gs pos="100000">
                    <a:schemeClr val="accent4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4"/>
            <c:spPr bwMode="auto">
              <a:prstGeom prst="rect">
                <a:avLst/>
              </a:prstGeom>
              <a:gradFill>
                <a:gsLst>
                  <a:gs pos="0">
                    <a:schemeClr val="accent5">
                      <a:tint val="43000"/>
                      <a:satMod val="165000"/>
                    </a:schemeClr>
                  </a:gs>
                  <a:gs pos="55000">
                    <a:schemeClr val="accent5">
                      <a:tint val="83000"/>
                      <a:satMod val="155000"/>
                    </a:schemeClr>
                  </a:gs>
                  <a:gs pos="100000">
                    <a:schemeClr val="accent5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5"/>
            <c:spPr bwMode="auto">
              <a:prstGeom prst="rect">
                <a:avLst/>
              </a:prstGeom>
              <a:gradFill>
                <a:gsLst>
                  <a:gs pos="0">
                    <a:schemeClr val="accent6">
                      <a:tint val="43000"/>
                      <a:satMod val="165000"/>
                    </a:schemeClr>
                  </a:gs>
                  <a:gs pos="55000">
                    <a:schemeClr val="accent6">
                      <a:tint val="83000"/>
                      <a:satMod val="155000"/>
                    </a:schemeClr>
                  </a:gs>
                  <a:gs pos="100000">
                    <a:schemeClr val="accent6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9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>Внедрена</c:v>
                </c:pt>
                <c:pt idx="1">
                  <c:v xml:space="preserve">Не внедрена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</c:strCache>
            </c:strRef>
          </c:tx>
          <c:dPt>
            <c:idx val="0"/>
            <c:spPr bwMode="auto">
              <a:prstGeom prst="rect">
                <a:avLst/>
              </a:prstGeom>
              <a:gradFill>
                <a:gsLst>
                  <a:gs pos="0">
                    <a:schemeClr val="accent1">
                      <a:tint val="43000"/>
                      <a:satMod val="165000"/>
                    </a:schemeClr>
                  </a:gs>
                  <a:gs pos="55000">
                    <a:schemeClr val="accent1">
                      <a:tint val="83000"/>
                      <a:satMod val="155000"/>
                    </a:schemeClr>
                  </a:gs>
                  <a:gs pos="100000">
                    <a:schemeClr val="accent1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gradFill>
                <a:gsLst>
                  <a:gs pos="0">
                    <a:schemeClr val="accent2">
                      <a:tint val="43000"/>
                      <a:satMod val="165000"/>
                    </a:schemeClr>
                  </a:gs>
                  <a:gs pos="55000">
                    <a:schemeClr val="accent2">
                      <a:tint val="83000"/>
                      <a:satMod val="155000"/>
                    </a:schemeClr>
                  </a:gs>
                  <a:gs pos="100000">
                    <a:schemeClr val="accent2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gradFill>
                <a:gsLst>
                  <a:gs pos="0">
                    <a:schemeClr val="accent3">
                      <a:tint val="43000"/>
                      <a:satMod val="165000"/>
                    </a:schemeClr>
                  </a:gs>
                  <a:gs pos="55000">
                    <a:schemeClr val="accent3">
                      <a:tint val="83000"/>
                      <a:satMod val="155000"/>
                    </a:schemeClr>
                  </a:gs>
                  <a:gs pos="100000">
                    <a:schemeClr val="accent3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3"/>
            <c:spPr bwMode="auto">
              <a:prstGeom prst="rect">
                <a:avLst/>
              </a:prstGeom>
              <a:gradFill>
                <a:gsLst>
                  <a:gs pos="0">
                    <a:schemeClr val="accent4">
                      <a:tint val="43000"/>
                      <a:satMod val="165000"/>
                    </a:schemeClr>
                  </a:gs>
                  <a:gs pos="55000">
                    <a:schemeClr val="accent4">
                      <a:tint val="83000"/>
                      <a:satMod val="155000"/>
                    </a:schemeClr>
                  </a:gs>
                  <a:gs pos="100000">
                    <a:schemeClr val="accent4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4"/>
            <c:spPr bwMode="auto">
              <a:prstGeom prst="rect">
                <a:avLst/>
              </a:prstGeom>
              <a:gradFill>
                <a:gsLst>
                  <a:gs pos="0">
                    <a:schemeClr val="accent5">
                      <a:tint val="43000"/>
                      <a:satMod val="165000"/>
                    </a:schemeClr>
                  </a:gs>
                  <a:gs pos="55000">
                    <a:schemeClr val="accent5">
                      <a:tint val="83000"/>
                      <a:satMod val="155000"/>
                    </a:schemeClr>
                  </a:gs>
                  <a:gs pos="100000">
                    <a:schemeClr val="accent5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Pt>
            <c:idx val="5"/>
            <c:spPr bwMode="auto">
              <a:prstGeom prst="rect">
                <a:avLst/>
              </a:prstGeom>
              <a:gradFill>
                <a:gsLst>
                  <a:gs pos="0">
                    <a:schemeClr val="accent6">
                      <a:tint val="43000"/>
                      <a:satMod val="165000"/>
                    </a:schemeClr>
                  </a:gs>
                  <a:gs pos="55000">
                    <a:schemeClr val="accent6">
                      <a:tint val="83000"/>
                      <a:satMod val="155000"/>
                    </a:schemeClr>
                  </a:gs>
                  <a:gs pos="100000">
                    <a:schemeClr val="accent6">
                      <a:shade val="85000"/>
                    </a:schemeClr>
                  </a:gs>
                </a:gsLst>
                <a:path path="circle"/>
              </a:gradFill>
              <a:ln>
                <a:noFill/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9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9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>Внедрена</c:v>
                </c:pt>
                <c:pt idx="1">
                  <c:v xml:space="preserve">Не внедрена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</c:ser>
        <c:dLbls>
          <c:dLblPos val="ctr"/>
          <c:separator xml:space="preserve"> </c:separator>
          <c:showBubbleSize val="0"/>
          <c:showCatName val="0"/>
          <c:showLeaderLines val="1"/>
          <c:showLegendKey val="0"/>
          <c:showPercent val="0"/>
          <c:showSerName val="0"/>
          <c:showVal val="1"/>
          <c:spPr bwMode="auto">
            <a:prstGeom prst="rect">
              <a:avLst/>
            </a:prstGeom>
            <a:noFill/>
            <a:ln>
              <a:noFill/>
            </a:ln>
          </c:spPr>
          <c:txPr>
            <a:bodyPr/>
            <a:p>
              <a:pPr>
                <a:defRPr sz="9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/>
            </a:p>
          </c:txPr>
        </c:dLbls>
      </c:pie3DChart>
      <c:spPr bwMode="auto">
        <a:prstGeom prst="rect">
          <a:avLst/>
        </a:prstGeom>
        <a:noFill/>
        <a:ln>
          <a:noFill/>
        </a:ln>
      </c:spPr>
    </c:plotArea>
    <c:legend>
      <c:legendPos val="b"/>
      <c:legendEntry>
        <c:idx val="2"/>
        <c:delete val="1"/>
      </c:legendEntry>
      <c:legendEntry>
        <c:idx val="5"/>
        <c:delete val="1"/>
      </c:legendEntry>
      <c:legendEntry>
        <c:idx val="4"/>
        <c:delete val="1"/>
      </c:legendEntry>
      <c:legendEntry>
        <c:idx val="3"/>
        <c:delete val="1"/>
      </c:legendEntry>
      <c:layout>
        <c:manualLayout>
          <c:x val="0.003480"/>
          <c:y val="-0.002230"/>
        </c:manualLayout>
      </c:layout>
      <c:overlay val="0"/>
      <c:spPr bwMode="auto">
        <a:prstGeom prst="rect">
          <a:avLst/>
        </a:prstGeom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 bwMode="auto">
    <a:xfrm>
      <a:off x="2595454" y="1567294"/>
      <a:ext cx="4696383" cy="3922633"/>
    </a:xfrm>
    <a:prstGeom prst="rect">
      <a:avLst/>
    </a:prstGeom>
    <a:solidFill>
      <a:schemeClr val="bg1"/>
    </a:solidFill>
    <a:ln w="9525" cap="flat" cmpd="sng" algn="ctr">
      <a:solidFill>
        <a:schemeClr val="tx2">
          <a:lumMod val="15000"/>
          <a:lumOff val="85000"/>
        </a:schemeClr>
      </a:solidFill>
      <a:round/>
    </a:ln>
  </c:spPr>
  <c:txPr>
    <a:bodyPr/>
    <a:p>
      <a:pPr>
        <a:defRPr sz="900">
          <a:solidFill>
            <a:schemeClr val="tx2"/>
          </a:solidFill>
          <a:latin typeface="+mn-lt"/>
          <a:ea typeface="+mn-ea"/>
          <a:cs typeface="+mn-cs"/>
        </a:defRPr>
      </a:pPr>
      <a:endParaRPr/>
    </a:p>
  </c:txPr>
  <c:externalData r:id="rId3">
    <c:autoUpdate val="0"/>
  </c:externalData>
  <c:printSettings>
    <c:headerFooter/>
    <c:pageMargins l="0.69999999999999996" r="0.69999999999999996" t="0.75" b="0.75" header="0.29999999999999999" footer="0.29999999999999999"/>
    <c:pageSetup/>
  </c:printSettings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900" b="1"/>
  </cs:axisTitle>
  <cs:categoryAxis>
    <cs:lnRef idx="0"/>
    <cs:fillRef idx="0"/>
    <cs:effectRef idx="0"/>
    <cs:fontRef idx="minor">
      <a:schemeClr val="tx2"/>
    </cs:fontRef>
    <cs:spPr bwMode="auto">
      <a:prstGeom prst="rect">
        <a:avLst/>
      </a:prstGeom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/>
  </cs:categoryAxis>
  <cs:chartArea>
    <cs:lnRef idx="0"/>
    <cs:fillRef idx="0"/>
    <cs:effectRef idx="0"/>
    <cs:fontRef idx="minor">
      <a:schemeClr val="tx2"/>
    </cs:fontRef>
    <cs:spPr bwMode="auto">
      <a:prstGeom prst="rect">
        <a:avLst/>
      </a:prstGeom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/>
  </cs:chartArea>
  <cs:dataLabel>
    <cs:lnRef idx="0"/>
    <cs:fillRef idx="0"/>
    <cs:effectRef idx="0"/>
    <cs:fontRef idx="minor">
      <a:schemeClr val="tx2"/>
    </cs:fontRef>
    <cs:defRPr sz="900"/>
  </cs:dataLabel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 bwMode="auto">
      <a:prstGeom prst="rect">
        <a:avLst/>
      </a:prstGeom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 bwMode="auto">
      <a:prstGeom prst="rect">
        <a:avLst/>
      </a:prstGeom>
      <a:ln w="12700">
        <a:solidFill>
          <a:schemeClr val="lt2"/>
        </a:solidFill>
        <a:round/>
      </a:ln>
    </cs:spPr>
  </cs:dataPointMarker>
  <cs:dataPointWireframe>
    <cs:lnRef idx="0">
      <cs:styleClr val="auto"/>
    </cs:lnRef>
    <cs:fillRef idx="3"/>
    <cs:effectRef idx="2"/>
    <cs:fontRef idx="minor">
      <a:schemeClr val="tx2"/>
    </cs:fontRef>
    <cs:spPr bwMode="auto">
      <a:prstGeom prst="rect">
        <a:avLst/>
      </a:prstGeom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 bwMode="auto">
      <a:prstGeom prst="rect">
        <a:avLst/>
      </a:prstGeom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 bwMode="auto">
      <a:prstGeom prst="rect">
        <a:avLst/>
      </a:prstGeom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 bwMode="auto">
      <a:prstGeom prst="rect">
        <a:avLst/>
      </a:prstGeom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 bwMode="auto">
      <a:prstGeom prst="rect">
        <a:avLst/>
      </a:prstGeom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/>
  </cs:title>
  <cs:trendline>
    <cs:lnRef idx="0">
      <cs:styleClr val="auto"/>
    </cs:lnRef>
    <cs:fillRef idx="0"/>
    <cs:effectRef idx="0"/>
    <cs:fontRef idx="minor">
      <a:schemeClr val="tx2"/>
    </cs:fontRef>
    <cs:spPr bwMode="auto">
      <a:prstGeom prst="rect">
        <a:avLst/>
      </a:prstGeom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/>
  </cs:trendlineLabel>
  <cs:upBar>
    <cs:lnRef idx="0"/>
    <cs:fillRef idx="0"/>
    <cs:effectRef idx="0"/>
    <cs:fontRef idx="minor">
      <a:schemeClr val="tx2"/>
    </cs:fontRef>
    <cs:spPr bwMode="auto">
      <a:prstGeom prst="rect">
        <a:avLst/>
      </a:prstGeom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/>
  </cs:valueAxis>
  <cs:wall>
    <cs:lnRef idx="0"/>
    <cs:fillRef idx="0"/>
    <cs:effectRef idx="0"/>
    <cs:fontRef idx="minor">
      <a:schemeClr val="tx2"/>
    </cs:fontRef>
  </cs:wall>
  <cs:dataPointMarkerLayout symbol="circle" size="6"/>
</cs:chartStyle>
</file>

<file path=ppt/charts/style2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900" b="1"/>
  </cs:axisTitle>
  <cs:categoryAxis>
    <cs:lnRef idx="0"/>
    <cs:fillRef idx="0"/>
    <cs:effectRef idx="0"/>
    <cs:fontRef idx="minor">
      <a:schemeClr val="tx2"/>
    </cs:fontRef>
    <cs:spPr bwMode="auto">
      <a:prstGeom prst="rect">
        <a:avLst/>
      </a:prstGeom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/>
  </cs:categoryAxis>
  <cs:chartArea>
    <cs:lnRef idx="0"/>
    <cs:fillRef idx="0"/>
    <cs:effectRef idx="0"/>
    <cs:fontRef idx="minor">
      <a:schemeClr val="tx2"/>
    </cs:fontRef>
    <cs:spPr bwMode="auto">
      <a:prstGeom prst="rect">
        <a:avLst/>
      </a:prstGeom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/>
  </cs:chartArea>
  <cs:dataLabel>
    <cs:lnRef idx="0"/>
    <cs:fillRef idx="0"/>
    <cs:effectRef idx="0"/>
    <cs:fontRef idx="minor">
      <a:schemeClr val="tx2"/>
    </cs:fontRef>
    <cs:defRPr sz="900"/>
  </cs:dataLabel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 bwMode="auto">
      <a:prstGeom prst="rect">
        <a:avLst/>
      </a:prstGeom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 bwMode="auto">
      <a:prstGeom prst="rect">
        <a:avLst/>
      </a:prstGeom>
      <a:ln w="12700">
        <a:solidFill>
          <a:schemeClr val="lt2"/>
        </a:solidFill>
        <a:round/>
      </a:ln>
    </cs:spPr>
  </cs:dataPointMarker>
  <cs:dataPointWireframe>
    <cs:lnRef idx="0">
      <cs:styleClr val="auto"/>
    </cs:lnRef>
    <cs:fillRef idx="3"/>
    <cs:effectRef idx="2"/>
    <cs:fontRef idx="minor">
      <a:schemeClr val="tx2"/>
    </cs:fontRef>
    <cs:spPr bwMode="auto">
      <a:prstGeom prst="rect">
        <a:avLst/>
      </a:prstGeom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 bwMode="auto">
      <a:prstGeom prst="rect">
        <a:avLst/>
      </a:prstGeom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 bwMode="auto">
      <a:prstGeom prst="rect">
        <a:avLst/>
      </a:prstGeom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 bwMode="auto">
      <a:prstGeom prst="rect">
        <a:avLst/>
      </a:prstGeom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 bwMode="auto">
      <a:prstGeom prst="rect">
        <a:avLst/>
      </a:prstGeom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/>
  </cs:title>
  <cs:trendline>
    <cs:lnRef idx="0">
      <cs:styleClr val="auto"/>
    </cs:lnRef>
    <cs:fillRef idx="0"/>
    <cs:effectRef idx="0"/>
    <cs:fontRef idx="minor">
      <a:schemeClr val="tx2"/>
    </cs:fontRef>
    <cs:spPr bwMode="auto">
      <a:prstGeom prst="rect">
        <a:avLst/>
      </a:prstGeom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/>
  </cs:trendlineLabel>
  <cs:upBar>
    <cs:lnRef idx="0"/>
    <cs:fillRef idx="0"/>
    <cs:effectRef idx="0"/>
    <cs:fontRef idx="minor">
      <a:schemeClr val="tx2"/>
    </cs:fontRef>
    <cs:spPr bwMode="auto">
      <a:prstGeom prst="rect">
        <a:avLst/>
      </a:prstGeom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/>
  </cs:valueAxis>
  <cs:wall>
    <cs:lnRef idx="0"/>
    <cs:fillRef idx="0"/>
    <cs:effectRef idx="0"/>
    <cs:fontRef idx="minor">
      <a:schemeClr val="tx2"/>
    </cs:fontRef>
  </cs:wall>
  <cs:dataPointMarkerLayout symbol="circle" size="6"/>
</cs:chartStyle>
</file>

<file path=ppt/charts/style3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900" b="1"/>
  </cs:axisTitle>
  <cs:categoryAxis>
    <cs:lnRef idx="0"/>
    <cs:fillRef idx="0"/>
    <cs:effectRef idx="0"/>
    <cs:fontRef idx="minor">
      <a:schemeClr val="tx2"/>
    </cs:fontRef>
    <cs:spPr bwMode="auto">
      <a:prstGeom prst="rect">
        <a:avLst/>
      </a:prstGeom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/>
  </cs:categoryAxis>
  <cs:chartArea>
    <cs:lnRef idx="0"/>
    <cs:fillRef idx="0"/>
    <cs:effectRef idx="0"/>
    <cs:fontRef idx="minor">
      <a:schemeClr val="tx2"/>
    </cs:fontRef>
    <cs:spPr bwMode="auto">
      <a:prstGeom prst="rect">
        <a:avLst/>
      </a:prstGeom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/>
  </cs:chartArea>
  <cs:dataLabel>
    <cs:lnRef idx="0"/>
    <cs:fillRef idx="0"/>
    <cs:effectRef idx="0"/>
    <cs:fontRef idx="minor">
      <a:schemeClr val="tx2"/>
    </cs:fontRef>
    <cs:defRPr sz="900"/>
  </cs:dataLabel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 bwMode="auto">
      <a:prstGeom prst="rect">
        <a:avLst/>
      </a:prstGeom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 bwMode="auto">
      <a:prstGeom prst="rect">
        <a:avLst/>
      </a:prstGeom>
      <a:ln w="12700">
        <a:solidFill>
          <a:schemeClr val="lt2"/>
        </a:solidFill>
        <a:round/>
      </a:ln>
    </cs:spPr>
  </cs:dataPointMarker>
  <cs:dataPointWireframe>
    <cs:lnRef idx="0">
      <cs:styleClr val="auto"/>
    </cs:lnRef>
    <cs:fillRef idx="3"/>
    <cs:effectRef idx="2"/>
    <cs:fontRef idx="minor">
      <a:schemeClr val="tx2"/>
    </cs:fontRef>
    <cs:spPr bwMode="auto">
      <a:prstGeom prst="rect">
        <a:avLst/>
      </a:prstGeom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 bwMode="auto">
      <a:prstGeom prst="rect">
        <a:avLst/>
      </a:prstGeom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 bwMode="auto">
      <a:prstGeom prst="rect">
        <a:avLst/>
      </a:prstGeom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 bwMode="auto">
      <a:prstGeom prst="rect">
        <a:avLst/>
      </a:prstGeom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 bwMode="auto">
      <a:prstGeom prst="rect">
        <a:avLst/>
      </a:prstGeom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/>
  </cs:title>
  <cs:trendline>
    <cs:lnRef idx="0">
      <cs:styleClr val="auto"/>
    </cs:lnRef>
    <cs:fillRef idx="0"/>
    <cs:effectRef idx="0"/>
    <cs:fontRef idx="minor">
      <a:schemeClr val="tx2"/>
    </cs:fontRef>
    <cs:spPr bwMode="auto">
      <a:prstGeom prst="rect">
        <a:avLst/>
      </a:prstGeom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/>
  </cs:trendlineLabel>
  <cs:upBar>
    <cs:lnRef idx="0"/>
    <cs:fillRef idx="0"/>
    <cs:effectRef idx="0"/>
    <cs:fontRef idx="minor">
      <a:schemeClr val="tx2"/>
    </cs:fontRef>
    <cs:spPr bwMode="auto">
      <a:prstGeom prst="rect">
        <a:avLst/>
      </a:prstGeom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/>
  </cs:valueAxis>
  <cs:wall>
    <cs:lnRef idx="0"/>
    <cs:fillRef idx="0"/>
    <cs:effectRef idx="0"/>
    <cs:fontRef idx="minor">
      <a:schemeClr val="tx2"/>
    </cs:fontRef>
  </cs:wall>
  <cs:dataPointMarkerLayout symbol="circle" size="6"/>
</cs:chartStyle>
</file>

<file path=ppt/charts/style4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900" b="1"/>
  </cs:axisTitle>
  <cs:categoryAxis>
    <cs:lnRef idx="0"/>
    <cs:fillRef idx="0"/>
    <cs:effectRef idx="0"/>
    <cs:fontRef idx="minor">
      <a:schemeClr val="tx2"/>
    </cs:fontRef>
    <cs:spPr bwMode="auto">
      <a:prstGeom prst="rect">
        <a:avLst/>
      </a:prstGeom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/>
  </cs:categoryAxis>
  <cs:chartArea>
    <cs:lnRef idx="0"/>
    <cs:fillRef idx="0"/>
    <cs:effectRef idx="0"/>
    <cs:fontRef idx="minor">
      <a:schemeClr val="tx2"/>
    </cs:fontRef>
    <cs:spPr bwMode="auto">
      <a:prstGeom prst="rect">
        <a:avLst/>
      </a:prstGeom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/>
  </cs:chartArea>
  <cs:dataLabel>
    <cs:lnRef idx="0"/>
    <cs:fillRef idx="0"/>
    <cs:effectRef idx="0"/>
    <cs:fontRef idx="minor">
      <a:schemeClr val="tx2"/>
    </cs:fontRef>
    <cs:defRPr sz="900"/>
  </cs:dataLabel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 bwMode="auto">
      <a:prstGeom prst="rect">
        <a:avLst/>
      </a:prstGeom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 bwMode="auto">
      <a:prstGeom prst="rect">
        <a:avLst/>
      </a:prstGeom>
      <a:ln w="12700">
        <a:solidFill>
          <a:schemeClr val="lt2"/>
        </a:solidFill>
        <a:round/>
      </a:ln>
    </cs:spPr>
  </cs:dataPointMarker>
  <cs:dataPointWireframe>
    <cs:lnRef idx="0">
      <cs:styleClr val="auto"/>
    </cs:lnRef>
    <cs:fillRef idx="3"/>
    <cs:effectRef idx="2"/>
    <cs:fontRef idx="minor">
      <a:schemeClr val="tx2"/>
    </cs:fontRef>
    <cs:spPr bwMode="auto">
      <a:prstGeom prst="rect">
        <a:avLst/>
      </a:prstGeom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 bwMode="auto">
      <a:prstGeom prst="rect">
        <a:avLst/>
      </a:prstGeom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 bwMode="auto">
      <a:prstGeom prst="rect">
        <a:avLst/>
      </a:prstGeom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 bwMode="auto">
      <a:prstGeom prst="rect">
        <a:avLst/>
      </a:prstGeom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 bwMode="auto">
      <a:prstGeom prst="rect">
        <a:avLst/>
      </a:prstGeom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/>
  </cs:title>
  <cs:trendline>
    <cs:lnRef idx="0">
      <cs:styleClr val="auto"/>
    </cs:lnRef>
    <cs:fillRef idx="0"/>
    <cs:effectRef idx="0"/>
    <cs:fontRef idx="minor">
      <a:schemeClr val="tx2"/>
    </cs:fontRef>
    <cs:spPr bwMode="auto">
      <a:prstGeom prst="rect">
        <a:avLst/>
      </a:prstGeom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/>
  </cs:trendlineLabel>
  <cs:upBar>
    <cs:lnRef idx="0"/>
    <cs:fillRef idx="0"/>
    <cs:effectRef idx="0"/>
    <cs:fontRef idx="minor">
      <a:schemeClr val="tx2"/>
    </cs:fontRef>
    <cs:spPr bwMode="auto">
      <a:prstGeom prst="rect">
        <a:avLst/>
      </a:prstGeom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/>
  </cs:valueAxis>
  <cs:wall>
    <cs:lnRef idx="0"/>
    <cs:fillRef idx="0"/>
    <cs:effectRef idx="0"/>
    <cs:fontRef idx="minor">
      <a:schemeClr val="tx2"/>
    </cs:fontRef>
  </cs:wall>
  <cs:dataPointMarkerLayout symbol="circle" size="6"/>
</cs:chartStyle>
</file>

<file path=ppt/charts/style5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900" b="1"/>
  </cs:axisTitle>
  <cs:categoryAxis>
    <cs:lnRef idx="0"/>
    <cs:fillRef idx="0"/>
    <cs:effectRef idx="0"/>
    <cs:fontRef idx="minor">
      <a:schemeClr val="tx2"/>
    </cs:fontRef>
    <cs:spPr bwMode="auto">
      <a:prstGeom prst="rect">
        <a:avLst/>
      </a:prstGeom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/>
  </cs:categoryAxis>
  <cs:chartArea>
    <cs:lnRef idx="0"/>
    <cs:fillRef idx="0"/>
    <cs:effectRef idx="0"/>
    <cs:fontRef idx="minor">
      <a:schemeClr val="tx2"/>
    </cs:fontRef>
    <cs:spPr bwMode="auto">
      <a:prstGeom prst="rect">
        <a:avLst/>
      </a:prstGeom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/>
  </cs:chartArea>
  <cs:dataLabel>
    <cs:lnRef idx="0"/>
    <cs:fillRef idx="0"/>
    <cs:effectRef idx="0"/>
    <cs:fontRef idx="minor">
      <a:schemeClr val="tx2"/>
    </cs:fontRef>
    <cs:defRPr sz="900"/>
  </cs:dataLabel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 bwMode="auto">
      <a:prstGeom prst="rect">
        <a:avLst/>
      </a:prstGeom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 bwMode="auto">
      <a:prstGeom prst="rect">
        <a:avLst/>
      </a:prstGeom>
      <a:ln w="12700">
        <a:solidFill>
          <a:schemeClr val="lt2"/>
        </a:solidFill>
        <a:round/>
      </a:ln>
    </cs:spPr>
  </cs:dataPointMarker>
  <cs:dataPointWireframe>
    <cs:lnRef idx="0">
      <cs:styleClr val="auto"/>
    </cs:lnRef>
    <cs:fillRef idx="3"/>
    <cs:effectRef idx="2"/>
    <cs:fontRef idx="minor">
      <a:schemeClr val="tx2"/>
    </cs:fontRef>
    <cs:spPr bwMode="auto">
      <a:prstGeom prst="rect">
        <a:avLst/>
      </a:prstGeom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 bwMode="auto">
      <a:prstGeom prst="rect">
        <a:avLst/>
      </a:prstGeom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 bwMode="auto">
      <a:prstGeom prst="rect">
        <a:avLst/>
      </a:prstGeom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 bwMode="auto">
      <a:prstGeom prst="rect">
        <a:avLst/>
      </a:prstGeom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 bwMode="auto">
      <a:prstGeom prst="rect">
        <a:avLst/>
      </a:prstGeom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/>
  </cs:title>
  <cs:trendline>
    <cs:lnRef idx="0">
      <cs:styleClr val="auto"/>
    </cs:lnRef>
    <cs:fillRef idx="0"/>
    <cs:effectRef idx="0"/>
    <cs:fontRef idx="minor">
      <a:schemeClr val="tx2"/>
    </cs:fontRef>
    <cs:spPr bwMode="auto">
      <a:prstGeom prst="rect">
        <a:avLst/>
      </a:prstGeom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/>
  </cs:trendlineLabel>
  <cs:upBar>
    <cs:lnRef idx="0"/>
    <cs:fillRef idx="0"/>
    <cs:effectRef idx="0"/>
    <cs:fontRef idx="minor">
      <a:schemeClr val="tx2"/>
    </cs:fontRef>
    <cs:spPr bwMode="auto">
      <a:prstGeom prst="rect">
        <a:avLst/>
      </a:prstGeom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/>
  </cs:valueAxis>
  <cs:wall>
    <cs:lnRef idx="0"/>
    <cs:fillRef idx="0"/>
    <cs:effectRef idx="0"/>
    <cs:fontRef idx="minor">
      <a:schemeClr val="tx2"/>
    </cs:fontRef>
  </cs:wall>
  <cs:dataPointMarkerLayout symbol="circle" size="6"/>
</cs:chartStyle>
</file>

<file path=ppt/charts/style6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900" b="1"/>
  </cs:axisTitle>
  <cs:categoryAxis>
    <cs:lnRef idx="0"/>
    <cs:fillRef idx="0"/>
    <cs:effectRef idx="0"/>
    <cs:fontRef idx="minor">
      <a:schemeClr val="tx2"/>
    </cs:fontRef>
    <cs:spPr bwMode="auto">
      <a:prstGeom prst="rect">
        <a:avLst/>
      </a:prstGeom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/>
  </cs:categoryAxis>
  <cs:chartArea>
    <cs:lnRef idx="0"/>
    <cs:fillRef idx="0"/>
    <cs:effectRef idx="0"/>
    <cs:fontRef idx="minor">
      <a:schemeClr val="tx2"/>
    </cs:fontRef>
    <cs:spPr bwMode="auto">
      <a:prstGeom prst="rect">
        <a:avLst/>
      </a:prstGeom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/>
  </cs:chartArea>
  <cs:dataLabel>
    <cs:lnRef idx="0"/>
    <cs:fillRef idx="0"/>
    <cs:effectRef idx="0"/>
    <cs:fontRef idx="minor">
      <a:schemeClr val="tx2"/>
    </cs:fontRef>
    <cs:defRPr sz="900"/>
  </cs:dataLabel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 bwMode="auto">
      <a:prstGeom prst="rect">
        <a:avLst/>
      </a:prstGeom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 bwMode="auto">
      <a:prstGeom prst="rect">
        <a:avLst/>
      </a:prstGeom>
      <a:ln w="12700">
        <a:solidFill>
          <a:schemeClr val="lt2"/>
        </a:solidFill>
        <a:round/>
      </a:ln>
    </cs:spPr>
  </cs:dataPointMarker>
  <cs:dataPointWireframe>
    <cs:lnRef idx="0">
      <cs:styleClr val="auto"/>
    </cs:lnRef>
    <cs:fillRef idx="3"/>
    <cs:effectRef idx="2"/>
    <cs:fontRef idx="minor">
      <a:schemeClr val="tx2"/>
    </cs:fontRef>
    <cs:spPr bwMode="auto">
      <a:prstGeom prst="rect">
        <a:avLst/>
      </a:prstGeom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 bwMode="auto">
      <a:prstGeom prst="rect">
        <a:avLst/>
      </a:prstGeom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 bwMode="auto">
      <a:prstGeom prst="rect">
        <a:avLst/>
      </a:prstGeom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 bwMode="auto">
      <a:prstGeom prst="rect">
        <a:avLst/>
      </a:prstGeom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 bwMode="auto">
      <a:prstGeom prst="rect">
        <a:avLst/>
      </a:prstGeom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/>
  </cs:title>
  <cs:trendline>
    <cs:lnRef idx="0">
      <cs:styleClr val="auto"/>
    </cs:lnRef>
    <cs:fillRef idx="0"/>
    <cs:effectRef idx="0"/>
    <cs:fontRef idx="minor">
      <a:schemeClr val="tx2"/>
    </cs:fontRef>
    <cs:spPr bwMode="auto">
      <a:prstGeom prst="rect">
        <a:avLst/>
      </a:prstGeom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/>
  </cs:trendlineLabel>
  <cs:upBar>
    <cs:lnRef idx="0"/>
    <cs:fillRef idx="0"/>
    <cs:effectRef idx="0"/>
    <cs:fontRef idx="minor">
      <a:schemeClr val="tx2"/>
    </cs:fontRef>
    <cs:spPr bwMode="auto">
      <a:prstGeom prst="rect">
        <a:avLst/>
      </a:prstGeom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/>
  </cs:valueAxis>
  <cs:wall>
    <cs:lnRef idx="0"/>
    <cs:fillRef idx="0"/>
    <cs:effectRef idx="0"/>
    <cs:fontRef idx="minor">
      <a:schemeClr val="tx2"/>
    </cs:fontRef>
  </cs:wall>
  <cs:dataPointMarkerLayout symbol="circle" size="6"/>
</cs:chartStyle>
</file>

<file path=ppt/charts/style7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/>
  </cs:dataLabel>
  <cs:dataPoint>
    <cs:lnRef idx="0"/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9525">
        <a:solidFill>
          <a:schemeClr val="phClr"/>
        </a:solidFill>
      </a:ln>
    </cs:spPr>
  </cs:dataPointMarker>
  <cs:dataPointWirefram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dataTable>
  <cs:downBar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/>
  </cs:seriesAxis>
  <cs:series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spc="0"/>
  </cs:title>
  <cs:trendlin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wall>
  <cs:dataPointMarkerLayout symbol="circle" size="5"/>
</cs:chartStyle>
</file>

<file path=ppt/charts/style8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900" b="1"/>
  </cs:axisTitle>
  <cs:categoryAxis>
    <cs:lnRef idx="0"/>
    <cs:fillRef idx="0"/>
    <cs:effectRef idx="0"/>
    <cs:fontRef idx="minor">
      <a:schemeClr val="tx2"/>
    </cs:fontRef>
    <cs:spPr bwMode="auto">
      <a:prstGeom prst="rect">
        <a:avLst/>
      </a:prstGeom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/>
  </cs:categoryAxis>
  <cs:chartArea>
    <cs:lnRef idx="0"/>
    <cs:fillRef idx="0"/>
    <cs:effectRef idx="0"/>
    <cs:fontRef idx="minor">
      <a:schemeClr val="tx2"/>
    </cs:fontRef>
    <cs:spPr bwMode="auto">
      <a:prstGeom prst="rect">
        <a:avLst/>
      </a:prstGeom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/>
  </cs:chartArea>
  <cs:dataLabel>
    <cs:lnRef idx="0"/>
    <cs:fillRef idx="0"/>
    <cs:effectRef idx="0"/>
    <cs:fontRef idx="minor">
      <a:schemeClr val="tx2"/>
    </cs:fontRef>
    <cs:defRPr sz="900"/>
  </cs:dataLabel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 bwMode="auto">
      <a:prstGeom prst="rect">
        <a:avLst/>
      </a:prstGeom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 bwMode="auto">
      <a:prstGeom prst="rect">
        <a:avLst/>
      </a:prstGeom>
      <a:ln w="12700">
        <a:solidFill>
          <a:schemeClr val="lt2"/>
        </a:solidFill>
        <a:round/>
      </a:ln>
    </cs:spPr>
  </cs:dataPointMarker>
  <cs:dataPointWireframe>
    <cs:lnRef idx="0">
      <cs:styleClr val="auto"/>
    </cs:lnRef>
    <cs:fillRef idx="3"/>
    <cs:effectRef idx="2"/>
    <cs:fontRef idx="minor">
      <a:schemeClr val="tx2"/>
    </cs:fontRef>
    <cs:spPr bwMode="auto">
      <a:prstGeom prst="rect">
        <a:avLst/>
      </a:prstGeom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 bwMode="auto">
      <a:prstGeom prst="rect">
        <a:avLst/>
      </a:prstGeom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 bwMode="auto">
      <a:prstGeom prst="rect">
        <a:avLst/>
      </a:prstGeom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 bwMode="auto">
      <a:prstGeom prst="rect">
        <a:avLst/>
      </a:prstGeom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60000"/>
            <a:lumOff val="40000"/>
          </a:schemeClr>
        </a:solidFill>
        <a:prstDash val="dash"/>
        <a:miter/>
      </a:ln>
    </cs:spPr>
  </cs:hiLoLine>
  <cs:leader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 bwMode="auto">
      <a:prstGeom prst="rect">
        <a:avLst/>
      </a:prstGeom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2"/>
    </cs:fontRef>
    <cs:spPr bwMode="auto">
      <a:prstGeom prst="rect">
        <a:avLst/>
      </a:prstGeom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/>
  </cs:title>
  <cs:trendline>
    <cs:lnRef idx="0">
      <cs:styleClr val="auto"/>
    </cs:lnRef>
    <cs:fillRef idx="0"/>
    <cs:effectRef idx="0"/>
    <cs:fontRef idx="minor">
      <a:schemeClr val="tx2"/>
    </cs:fontRef>
    <cs:spPr bwMode="auto">
      <a:prstGeom prst="rect">
        <a:avLst/>
      </a:prstGeom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/>
  </cs:trendlineLabel>
  <cs:upBar>
    <cs:lnRef idx="0"/>
    <cs:fillRef idx="0"/>
    <cs:effectRef idx="0"/>
    <cs:fontRef idx="minor">
      <a:schemeClr val="tx2"/>
    </cs:fontRef>
    <cs:spPr bwMode="auto">
      <a:prstGeom prst="rect">
        <a:avLst/>
      </a:prstGeom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/>
  </cs:valueAxis>
  <cs:wall>
    <cs:lnRef idx="0"/>
    <cs:fillRef idx="0"/>
    <cs:effectRef idx="0"/>
    <cs:fontRef idx="minor">
      <a:schemeClr val="tx2"/>
    </cs:fontRef>
  </cs:wall>
  <cs:dataPointMarkerLayout symbol="circle" size="6"/>
</cs:chartStyle>
</file>

<file path=ppt/diagrams/_rels/data1.xml.rels><?xml version="1.0" encoding="UTF-8" standalone="yes"?><Relationships xmlns="http://schemas.openxmlformats.org/package/2006/relationships"><Relationship Id="rId1" Type="http://schemas.microsoft.com/office/2007/relationships/diagramDrawing" Target="../diagrams/drawing1.xml" /></Relationships>
</file>

<file path=ppt/diagrams/_rels/drawing1.xml.rels><?xml version="1.0" encoding="UTF-8" standalone="yes"?><Relationships xmlns="http://schemas.openxmlformats.org/package/2006/relationships"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 xmlns:r="http://schemas.openxmlformats.org/officeDocument/2006/relationships">
  <dgm:ptLst>
    <dgm:pt modelId="{305BC5DE-7502-4BF8-9511-4425A485B825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0"/>
      <dgm:spPr bwMode="auto"/>
      <dgm:t>
        <a:bodyPr/>
        <a:lstStyle/>
        <a:p>
          <a:pPr>
            <a:defRPr/>
          </a:pPr>
          <a:endParaRPr lang="ru-RU"/>
        </a:p>
      </dgm:t>
    </dgm:pt>
    <dgm:pt modelId="{E5555B0E-1587-4B2C-952B-4B1208F02FCF}">
      <dgm:prSet phldr="0" phldrT="[Текст]"/>
      <dgm:spPr bwMode="auto"/>
      <dgm:t>
        <a:bodyPr vertOverflow="overflow" horzOverflow="overflow" vert="horz" rtlCol="0" fromWordArt="0" anchor="ctr" forceAA="0" upright="0" compatLnSpc="0"/>
        <a:lstStyle/>
        <a:p>
          <a:pPr marL="0" indent="0" algn="ctr" defTabSz="2889249">
            <a:lnSpc>
              <a:spcPct val="9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/>
            <a:t>2024 год</a:t>
          </a:r>
          <a:endParaRPr/>
        </a:p>
      </dgm:t>
    </dgm:pt>
    <dgm:pt modelId="{B6343608-FB2F-4F96-BC02-83E9A80EB394}" type="parTrans" cxnId="{0BFB21C5-1F8F-42FA-884F-5613EAE061A3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7F9B275D-BF16-43E3-BF60-8A6F72080304}" type="sibTrans" cxnId="{0BFB21C5-1F8F-42FA-884F-5613EAE061A3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BE2AA409-BA70-4406-BD97-532A2F399891}">
      <dgm:prSet phldr="0" phldrT="[Текст]" custT="1"/>
      <dgm:spPr bwMode="auto"/>
      <dgm:t>
        <a:bodyPr vertOverflow="overflow" horzOverflow="overflow" vert="horz" rtlCol="0" fromWordArt="0" anchor="t" forceAA="0" upright="0" compatLnSpc="0"/>
        <a:lstStyle/>
        <a:p>
          <a:pPr marL="285750" indent="-285750" algn="l" defTabSz="2711449">
            <a:lnSpc>
              <a:spcPct val="9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 sz="2000"/>
            <a:t>900 работодателей</a:t>
          </a:r>
          <a:endParaRPr sz="2000"/>
        </a:p>
      </dgm:t>
    </dgm:pt>
    <dgm:pt modelId="{D1E235A0-0DCB-4BCA-AB10-24B0D496F0F3}" type="parTrans" cxnId="{35CD8442-9710-4E23-989C-5F9013FDEE9B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16DBD605-C9A6-46CF-9DE7-722C1A5E5DFF}" type="sibTrans" cxnId="{35CD8442-9710-4E23-989C-5F9013FDEE9B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DC533C7E-B600-4448-BB75-8E646F0C31A9}">
      <dgm:prSet phldr="0" phldrT="[Текст]" custT="1"/>
      <dgm:spPr bwMode="auto"/>
      <dgm:t>
        <a:bodyPr vertOverflow="overflow" horzOverflow="overflow" vert="horz" rtlCol="0" fromWordArt="0" anchor="t" forceAA="0" upright="0" compatLnSpc="0"/>
        <a:lstStyle/>
        <a:p>
          <a:pPr marL="285750" indent="-285750" algn="l" defTabSz="2711449">
            <a:lnSpc>
              <a:spcPct val="9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 sz="2000"/>
            <a:t>118,9 тыс. работников</a:t>
          </a:r>
          <a:endParaRPr sz="2000"/>
        </a:p>
        <a:p>
          <a:pPr marL="285750" indent="-285750" algn="l" defTabSz="2711449">
            <a:lnSpc>
              <a:spcPct val="90000"/>
            </a:lnSpc>
            <a:spcBef>
              <a:spcPts val="0"/>
            </a:spcBef>
            <a:spcAft>
              <a:spcPts val="0"/>
            </a:spcAft>
            <a:defRPr/>
          </a:pPr>
          <a:endParaRPr sz="1700"/>
        </a:p>
      </dgm:t>
    </dgm:pt>
    <dgm:pt modelId="{D34F8C12-980A-4794-8240-61E087A2C3AC}" type="parTrans" cxnId="{F236D340-4808-47E7-9697-D671107230B1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33FF12FA-6638-45D0-AAEB-F347E7C292CC}" type="sibTrans" cxnId="{F236D340-4808-47E7-9697-D671107230B1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A8B78DB5-0E1D-473F-8C48-1268AF11309B}">
      <dgm:prSet phldr="0" phldrT="[Текст]"/>
      <dgm:spPr bwMode="auto"/>
      <dgm:t>
        <a:bodyPr vertOverflow="overflow" horzOverflow="overflow" vert="horz" rtlCol="0" fromWordArt="0" anchor="ctr" forceAA="0" upright="0" compatLnSpc="0"/>
        <a:lstStyle/>
        <a:p>
          <a:pPr marL="0" indent="0" algn="ctr" defTabSz="2889249">
            <a:lnSpc>
              <a:spcPct val="9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/>
            <a:t>2023 год</a:t>
          </a:r>
          <a:endParaRPr/>
        </a:p>
      </dgm:t>
    </dgm:pt>
    <dgm:pt modelId="{2D2B3F52-D16E-46C1-8EDD-7B2BA85257E7}" type="parTrans" cxnId="{C38738C1-69BD-4B82-938E-9230E124A40E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4C6C4339-D561-4AEF-9454-5B55151A75B3}" type="sibTrans" cxnId="{C38738C1-69BD-4B82-938E-9230E124A40E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8E318795-5D0A-4D9D-B343-EA8D033B9708}">
      <dgm:prSet phldr="0" phldrT="[Текст]" custT="1"/>
      <dgm:spPr bwMode="auto"/>
      <dgm:t>
        <a:bodyPr vertOverflow="overflow" horzOverflow="overflow" vert="horz" rtlCol="0" fromWordArt="0" anchor="t" forceAA="0" upright="0" compatLnSpc="0"/>
        <a:lstStyle/>
        <a:p>
          <a:pPr marL="285750" indent="-285750" algn="l" defTabSz="2711449">
            <a:lnSpc>
              <a:spcPct val="9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 sz="2000"/>
            <a:t>886 работодателей</a:t>
          </a:r>
          <a:endParaRPr sz="2000"/>
        </a:p>
      </dgm:t>
    </dgm:pt>
    <dgm:pt modelId="{B4AACEDD-F11D-439A-BD67-34FAFFEA708A}" type="parTrans" cxnId="{E5AD10DA-93CB-4F34-98E9-7CC063317AF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F58E8746-1C53-4F01-AD95-7129CC015B97}" type="sibTrans" cxnId="{E5AD10DA-93CB-4F34-98E9-7CC063317AF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55CA82BF-699D-43EA-9BA3-75DE390DC1BF}">
      <dgm:prSet phldr="0" phldrT="[Текст]" custT="1"/>
      <dgm:spPr bwMode="auto"/>
      <dgm:t>
        <a:bodyPr vertOverflow="overflow" horzOverflow="overflow" vert="horz" rtlCol="0" fromWordArt="0" anchor="t" forceAA="0" upright="0" compatLnSpc="0"/>
        <a:lstStyle/>
        <a:p>
          <a:pPr marL="285750" indent="-285750" algn="l" defTabSz="2711449">
            <a:lnSpc>
              <a:spcPct val="9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 sz="2000"/>
            <a:t>117,8 тыс. работников</a:t>
          </a:r>
          <a:endParaRPr sz="2000"/>
        </a:p>
        <a:p>
          <a:pPr marL="285750" indent="-285750" algn="l" defTabSz="2711449">
            <a:lnSpc>
              <a:spcPct val="90000"/>
            </a:lnSpc>
            <a:spcBef>
              <a:spcPts val="0"/>
            </a:spcBef>
            <a:spcAft>
              <a:spcPts val="0"/>
            </a:spcAft>
            <a:defRPr/>
          </a:pPr>
          <a:endParaRPr sz="1700"/>
        </a:p>
      </dgm:t>
    </dgm:pt>
    <dgm:pt modelId="{563F0C23-ED30-43CA-B081-983FA734733B}" type="parTrans" cxnId="{A16009C5-3F1D-402C-A701-F288D9D4975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61B63348-37A3-4509-AE3D-53FC97C987B3}" type="sibTrans" cxnId="{A16009C5-3F1D-402C-A701-F288D9D4975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1DFC7193-9F43-4ACC-A6B7-21B954C9215C}" type="pres">
      <dgm:prSet presAssocID="{305BC5DE-7502-4BF8-9511-4425A485B825}" presName="Name0" presStyleCnt="0">
        <dgm:presLayoutVars>
          <dgm:dir val="norm"/>
          <dgm:animLvl val="lvl"/>
          <dgm:resizeHandles val="exact"/>
        </dgm:presLayoutVars>
      </dgm:prSet>
      <dgm:spPr bwMode="auto"/>
    </dgm:pt>
    <dgm:pt modelId="{E2176421-25E6-43F6-AD2B-03BB1FB22536}" type="pres">
      <dgm:prSet presAssocID="{E5555B0E-1587-4B2C-952B-4B1208F02FCF}" presName="linNode" presStyleCnt="0"/>
      <dgm:spPr bwMode="auto"/>
    </dgm:pt>
    <dgm:pt modelId="{F2A1EF3F-51EC-4784-BE67-4AAB8D05DC6F}" type="pres">
      <dgm:prSet custLinFactY="-26" presAssocID="{E5555B0E-1587-4B2C-952B-4B1208F02FCF}" presName="parentShp" presStyleLbl="node1" presStyleIdx="0" presStyleCnt="2">
        <dgm:presLayoutVars>
          <dgm:bulletEnabled val="1"/>
        </dgm:presLayoutVars>
      </dgm:prSet>
      <dgm:spPr bwMode="auto"/>
    </dgm:pt>
    <dgm:pt modelId="{6ADDB4A0-D02E-43A9-A20D-8C6B8C54DBB4}" type="pres">
      <dgm:prSet presAssocID="{E5555B0E-1587-4B2C-952B-4B1208F02FCF}" presName="childShp" presStyleLbl="bgAccFollowNode1" presStyleIdx="0" presStyleCnt="2">
        <dgm:presLayoutVars>
          <dgm:bulletEnabled val="1"/>
        </dgm:presLayoutVars>
      </dgm:prSet>
      <dgm:spPr bwMode="auto"/>
    </dgm:pt>
    <dgm:pt modelId="{E9C0F2D2-D0FE-43C5-A8A1-C3AA2A8D7550}" type="pres">
      <dgm:prSet presAssocID="{7F9B275D-BF16-43E3-BF60-8A6F72080304}" presName="spacing" presStyleCnt="0"/>
      <dgm:spPr bwMode="auto"/>
    </dgm:pt>
    <dgm:pt modelId="{064A80DD-485E-4577-B03A-EDB6A26707DE}" type="pres">
      <dgm:prSet presAssocID="{A8B78DB5-0E1D-473F-8C48-1268AF11309B}" presName="linNode" presStyleCnt="0"/>
      <dgm:spPr bwMode="auto"/>
    </dgm:pt>
    <dgm:pt modelId="{70024C98-10EC-42D3-8325-8490B0BC1107}" type="pres">
      <dgm:prSet presAssocID="{A8B78DB5-0E1D-473F-8C48-1268AF11309B}" presName="parentShp" presStyleLbl="node1" presStyleIdx="1" presStyleCnt="2">
        <dgm:presLayoutVars>
          <dgm:bulletEnabled val="1"/>
        </dgm:presLayoutVars>
      </dgm:prSet>
      <dgm:spPr bwMode="auto"/>
    </dgm:pt>
    <dgm:pt modelId="{36128151-0AED-458A-81A6-ACB9E9DE7E89}" type="pres">
      <dgm:prSet presAssocID="{A8B78DB5-0E1D-473F-8C48-1268AF11309B}" presName="childShp" presStyleLbl="bgAccFollowNode1" presStyleIdx="1" presStyleCnt="2">
        <dgm:presLayoutVars>
          <dgm:bulletEnabled val="1"/>
        </dgm:presLayoutVars>
      </dgm:prSet>
      <dgm:spPr bwMode="auto"/>
    </dgm:pt>
  </dgm:ptLst>
  <dgm:cxnLst>
    <dgm:cxn modelId="{5660C727-C9AB-44A3-9ED0-9AC5E4D49982}" type="presOf" srcId="{55CA82BF-699D-43EA-9BA3-75DE390DC1BF}" destId="{36128151-0AED-458A-81A6-ACB9E9DE7E89}" srcOrd="0" destOrd="1" presId="urn:microsoft.com/office/officeart/2005/8/layout/vList6"/>
    <dgm:cxn modelId="{4A6CD629-1200-4492-941A-C674C14A2FB4}" type="presOf" srcId="{E5555B0E-1587-4B2C-952B-4B1208F02FCF}" destId="{F2A1EF3F-51EC-4784-BE67-4AAB8D05DC6F}" srcOrd="0" destOrd="0" presId="urn:microsoft.com/office/officeart/2005/8/layout/vList6"/>
    <dgm:cxn modelId="{F236D340-4808-47E7-9697-D671107230B1}" srcId="{E5555B0E-1587-4B2C-952B-4B1208F02FCF}" destId="{DC533C7E-B600-4448-BB75-8E646F0C31A9}" srcOrd="1" destOrd="0" parTransId="{D34F8C12-980A-4794-8240-61E087A2C3AC}" sibTransId="{33FF12FA-6638-45D0-AAEB-F347E7C292CC}"/>
    <dgm:cxn modelId="{35CD8442-9710-4E23-989C-5F9013FDEE9B}" srcId="{E5555B0E-1587-4B2C-952B-4B1208F02FCF}" destId="{BE2AA409-BA70-4406-BD97-532A2F399891}" srcOrd="0" destOrd="0" parTransId="{D1E235A0-0DCB-4BCA-AB10-24B0D496F0F3}" sibTransId="{16DBD605-C9A6-46CF-9DE7-722C1A5E5DFF}"/>
    <dgm:cxn modelId="{22E83647-DBAB-49E0-92E6-E1D7A03CEC73}" type="presOf" srcId="{A8B78DB5-0E1D-473F-8C48-1268AF11309B}" destId="{70024C98-10EC-42D3-8325-8490B0BC1107}" srcOrd="0" destOrd="0" presId="urn:microsoft.com/office/officeart/2005/8/layout/vList6"/>
    <dgm:cxn modelId="{A257B54F-CF95-4F55-8690-427C8460C291}" type="presOf" srcId="{BE2AA409-BA70-4406-BD97-532A2F399891}" destId="{6ADDB4A0-D02E-43A9-A20D-8C6B8C54DBB4}" srcOrd="0" destOrd="0" presId="urn:microsoft.com/office/officeart/2005/8/layout/vList6"/>
    <dgm:cxn modelId="{E065448B-6739-43D8-9B62-F655052C714F}" type="presOf" srcId="{8E318795-5D0A-4D9D-B343-EA8D033B9708}" destId="{36128151-0AED-458A-81A6-ACB9E9DE7E89}" srcOrd="0" destOrd="0" presId="urn:microsoft.com/office/officeart/2005/8/layout/vList6"/>
    <dgm:cxn modelId="{4554DBAC-5E65-471B-8F11-4528C0D2AED9}" type="presOf" srcId="{DC533C7E-B600-4448-BB75-8E646F0C31A9}" destId="{6ADDB4A0-D02E-43A9-A20D-8C6B8C54DBB4}" srcOrd="0" destOrd="1" presId="urn:microsoft.com/office/officeart/2005/8/layout/vList6"/>
    <dgm:cxn modelId="{C38738C1-69BD-4B82-938E-9230E124A40E}" srcId="{305BC5DE-7502-4BF8-9511-4425A485B825}" destId="{A8B78DB5-0E1D-473F-8C48-1268AF11309B}" srcOrd="1" destOrd="0" parTransId="{2D2B3F52-D16E-46C1-8EDD-7B2BA85257E7}" sibTransId="{4C6C4339-D561-4AEF-9454-5B55151A75B3}"/>
    <dgm:cxn modelId="{A16009C5-3F1D-402C-A701-F288D9D49757}" srcId="{A8B78DB5-0E1D-473F-8C48-1268AF11309B}" destId="{55CA82BF-699D-43EA-9BA3-75DE390DC1BF}" srcOrd="1" destOrd="0" parTransId="{563F0C23-ED30-43CA-B081-983FA734733B}" sibTransId="{61B63348-37A3-4509-AE3D-53FC97C987B3}"/>
    <dgm:cxn modelId="{0BFB21C5-1F8F-42FA-884F-5613EAE061A3}" srcId="{305BC5DE-7502-4BF8-9511-4425A485B825}" destId="{E5555B0E-1587-4B2C-952B-4B1208F02FCF}" srcOrd="0" destOrd="0" parTransId="{B6343608-FB2F-4F96-BC02-83E9A80EB394}" sibTransId="{7F9B275D-BF16-43E3-BF60-8A6F72080304}"/>
    <dgm:cxn modelId="{E5AD10DA-93CB-4F34-98E9-7CC063317AF7}" srcId="{A8B78DB5-0E1D-473F-8C48-1268AF11309B}" destId="{8E318795-5D0A-4D9D-B343-EA8D033B9708}" srcOrd="0" destOrd="0" parTransId="{B4AACEDD-F11D-439A-BD67-34FAFFEA708A}" sibTransId="{F58E8746-1C53-4F01-AD95-7129CC015B97}"/>
    <dgm:cxn modelId="{6A9DCEFA-D203-4BFD-8622-220B01594320}" type="presOf" srcId="{305BC5DE-7502-4BF8-9511-4425A485B825}" destId="{1DFC7193-9F43-4ACC-A6B7-21B954C9215C}" srcOrd="0" destOrd="0" presId="urn:microsoft.com/office/officeart/2005/8/layout/vList6"/>
    <dgm:cxn modelId="{140B875E-EBCC-479E-A916-69106D12382C}" type="presParOf" srcId="{1DFC7193-9F43-4ACC-A6B7-21B954C9215C}" destId="{E2176421-25E6-43F6-AD2B-03BB1FB22536}" srcOrd="0" destOrd="0" presId="urn:microsoft.com/office/officeart/2005/8/layout/vList6"/>
    <dgm:cxn modelId="{7C32C142-E364-464E-82F4-48174C80A398}" type="presParOf" srcId="{E2176421-25E6-43F6-AD2B-03BB1FB22536}" destId="{F2A1EF3F-51EC-4784-BE67-4AAB8D05DC6F}" srcOrd="0" destOrd="0" presId="urn:microsoft.com/office/officeart/2005/8/layout/vList6"/>
    <dgm:cxn modelId="{4F14EA0F-7C50-4E50-ACD1-7934C1EFBA97}" type="presParOf" srcId="{E2176421-25E6-43F6-AD2B-03BB1FB22536}" destId="{6ADDB4A0-D02E-43A9-A20D-8C6B8C54DBB4}" srcOrd="1" destOrd="0" presId="urn:microsoft.com/office/officeart/2005/8/layout/vList6"/>
    <dgm:cxn modelId="{9F0ED85A-4666-498D-B45C-C3F9936059D5}" type="presParOf" srcId="{1DFC7193-9F43-4ACC-A6B7-21B954C9215C}" destId="{E9C0F2D2-D0FE-43C5-A8A1-C3AA2A8D7550}" srcOrd="1" destOrd="0" presId="urn:microsoft.com/office/officeart/2005/8/layout/vList6"/>
    <dgm:cxn modelId="{E7821687-F8AC-438A-B7B5-D41736D791F6}" type="presParOf" srcId="{1DFC7193-9F43-4ACC-A6B7-21B954C9215C}" destId="{064A80DD-485E-4577-B03A-EDB6A26707DE}" srcOrd="2" destOrd="0" presId="urn:microsoft.com/office/officeart/2005/8/layout/vList6"/>
    <dgm:cxn modelId="{62E67D62-BEED-42C6-9E7E-40369B694E0E}" type="presParOf" srcId="{064A80DD-485E-4577-B03A-EDB6A26707DE}" destId="{70024C98-10EC-42D3-8325-8490B0BC1107}" srcOrd="0" destOrd="0" presId="urn:microsoft.com/office/officeart/2005/8/layout/vList6"/>
    <dgm:cxn modelId="{949DC784-2DA7-4CA7-8D91-1B9241C19709}" type="presParOf" srcId="{064A80DD-485E-4577-B03A-EDB6A26707DE}" destId="{36128151-0AED-458A-81A6-ACB9E9DE7E8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" minVer="http://schemas.openxmlformats.org/drawingml/2006/diagram"/>
    </a:ext>
  </dgm:extLst>
</dgm:dataModel>
</file>

<file path=ppt/diagrams/drawing1.xml><?xml version="1.0" encoding="utf-8"?>
<dsp:drawing xmlns:dsp="http://schemas.microsoft.com/office/drawing/2008/diagram" xmlns:dgm="http://schemas.openxmlformats.org/drawingml/2006/diagram" xmlns:a="http://schemas.openxmlformats.org/drawingml/2006/main" xmlns:r="http://schemas.openxmlformats.org/officeDocument/2006/relationships">
  <dsp:spTree>
    <dsp:nvGrpSpPr>
      <dsp:cNvPr id="425958867" name=""/>
      <dsp:cNvGrpSpPr/>
    </dsp:nvGrpSpPr>
    <dsp:grpSpPr bwMode="auto">
      <a:xfrm flipH="0" flipV="0">
        <a:off x="0" y="0"/>
        <a:ext cx="4778373" cy="3185582"/>
        <a:chOff x="0" y="0"/>
        <a:chExt cx="4778373" cy="3185582"/>
      </a:xfrm>
    </dsp:grpSpPr>
    <dsp:sp modelId="{6ADDB4A0-D02E-43A9-A20D-8C6B8C54DBB4}">
      <dsp:nvSpPr>
        <dsp:cNvPr id="0" name=""/>
        <dsp:cNvSpPr/>
      </dsp:nvSpPr>
      <dsp:spPr bwMode="auto">
        <a:xfrm>
          <a:off x="1911349" y="388"/>
          <a:ext cx="2867024" cy="151657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  <a:alpha val="90000"/>
          </a:schemeClr>
        </a:solidFill>
        <a:ln w="12700" cap="flat" cmpd="sng" algn="ctr">
          <a:solidFill>
            <a:schemeClr val="accent1">
              <a:tint val="40000"/>
              <a:hueOff val="0"/>
              <a:satOff val="0"/>
              <a:lumOff val="0"/>
              <a:alphaOff val="0"/>
              <a:alpha val="90000"/>
            </a:schemeClr>
          </a:solidFill>
          <a:prstDash val="solid"/>
          <a:miter lim="800000"/>
        </a:ln>
        <a:effectLst/>
      </dsp:spPr>
      <dsp:style>
        <a:lnRef idx="2">
          <a:srgbClr val="000000"/>
        </a:lnRef>
        <a:fillRef idx="1">
          <a:srgbClr val="000000"/>
        </a:fillRef>
        <a:effectRef idx="0">
          <a:srgbClr val="000000"/>
        </a:effectRef>
        <a:fontRef idx="minor"/>
      </dsp:style>
      <dsp:txBody>
        <a:bodyPr spcFirstLastPara="0" vertOverflow="overflow" horzOverflow="overflow" vert="horz" wrap="square" lIns="10794" tIns="10794" rIns="10794" bIns="10794" numCol="1" spcCol="1268" rtlCol="0" fromWordArt="0" anchor="t" anchorCtr="0" forceAA="0" upright="0" compatLnSpc="0">
          <a:noAutofit/>
        </a:bodyPr>
        <a:lstStyle/>
        <a:p>
          <a:pPr marL="285750" lvl="1" indent="-285750" algn="l" defTabSz="2711449">
            <a:lnSpc>
              <a:spcPct val="90000"/>
            </a:lnSpc>
            <a:spcBef>
              <a:spcPts val="0"/>
            </a:spcBef>
            <a:spcAft>
              <a:spcPts val="0"/>
            </a:spcAft>
            <a:buChar char="•"/>
            <a:defRPr/>
          </a:pPr>
          <a:r>
            <a:rPr lang="ru-RU" sz="2000"/>
            <a:t>900 работодателей</a:t>
          </a:r>
          <a:endParaRPr sz="2000"/>
        </a:p>
        <a:p>
          <a:pPr marL="285750" lvl="1" indent="-285750" algn="l" defTabSz="2711449">
            <a:lnSpc>
              <a:spcPct val="90000"/>
            </a:lnSpc>
            <a:spcBef>
              <a:spcPts val="0"/>
            </a:spcBef>
            <a:spcAft>
              <a:spcPts val="0"/>
            </a:spcAft>
            <a:buChar char="•"/>
            <a:defRPr/>
          </a:pPr>
          <a:r>
            <a:rPr lang="ru-RU" sz="2000"/>
            <a:t>118,9 тыс. работников</a:t>
          </a:r>
          <a:endParaRPr sz="2000"/>
        </a:p>
        <a:p>
          <a:pPr marL="285750" lvl="1" indent="-285750" algn="l" defTabSz="2711449">
            <a:lnSpc>
              <a:spcPct val="90000"/>
            </a:lnSpc>
            <a:spcBef>
              <a:spcPts val="0"/>
            </a:spcBef>
            <a:spcAft>
              <a:spcPts val="0"/>
            </a:spcAft>
            <a:buChar char="•"/>
            <a:defRPr/>
          </a:pPr>
          <a:endParaRPr sz="1700"/>
        </a:p>
      </dsp:txBody>
      <dsp:txXfrm>
        <a:off x="1911349" y="189960"/>
        <a:ext cx="2298309" cy="1137429"/>
      </dsp:txXfrm>
    </dsp:sp>
    <dsp:sp modelId="{F2A1EF3F-51EC-4784-BE67-4AAB8D05DC6F}">
      <dsp:nvSpPr>
        <dsp:cNvPr id="0" name=""/>
        <dsp:cNvSpPr/>
      </dsp:nvSpPr>
      <dsp:spPr bwMode="auto">
        <a:xfrm>
          <a:off x="0" y="0"/>
          <a:ext cx="1911349" cy="1516573"/>
        </a:xfrm>
        <a:prstGeom prst="roundRect">
          <a:avLst>
            <a:gd name="adj" fmla="val 1666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rgbClr val="000000"/>
        </a:lnRef>
        <a:fillRef idx="1">
          <a:srgbClr val="000000"/>
        </a:fillRef>
        <a:effectRef idx="0">
          <a:srgbClr val="000000"/>
        </a:effectRef>
        <a:fontRef idx="minor">
          <a:schemeClr val="lt1"/>
        </a:fontRef>
      </dsp:style>
      <dsp:txBody>
        <a:bodyPr spcFirstLastPara="0" vertOverflow="overflow" horzOverflow="overflow" vert="horz" wrap="square" lIns="163829" tIns="81913" rIns="163829" bIns="81913" numCol="1" spcCol="1268" rtlCol="0" fromWordArt="0" anchor="ctr" anchorCtr="0" forceAA="0" upright="0" compatLnSpc="0">
          <a:noAutofit/>
        </a:bodyPr>
        <a:lstStyle/>
        <a:p>
          <a:pPr marL="0" lvl="0" indent="0" algn="ctr" defTabSz="2889249">
            <a:lnSpc>
              <a:spcPct val="90000"/>
            </a:lnSpc>
            <a:spcBef>
              <a:spcPts val="0"/>
            </a:spcBef>
            <a:spcAft>
              <a:spcPts val="0"/>
            </a:spcAft>
            <a:buNone/>
            <a:defRPr/>
          </a:pPr>
          <a:r>
            <a:rPr lang="ru-RU" sz="4300"/>
            <a:t>2024 год</a:t>
          </a:r>
          <a:endParaRPr sz="4300"/>
        </a:p>
      </dsp:txBody>
      <dsp:txXfrm>
        <a:off x="0" y="74033"/>
        <a:ext cx="1763283" cy="1368507"/>
      </dsp:txXfrm>
    </dsp:sp>
    <dsp:sp modelId="{36128151-0AED-458A-81A6-ACB9E9DE7E89}">
      <dsp:nvSpPr>
        <dsp:cNvPr id="0" name=""/>
        <dsp:cNvSpPr/>
      </dsp:nvSpPr>
      <dsp:spPr bwMode="auto">
        <a:xfrm>
          <a:off x="1911349" y="1668619"/>
          <a:ext cx="2867024" cy="151657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  <a:alpha val="90000"/>
          </a:schemeClr>
        </a:solidFill>
        <a:ln w="12700" cap="flat" cmpd="sng" algn="ctr">
          <a:solidFill>
            <a:schemeClr val="accent1">
              <a:tint val="40000"/>
              <a:hueOff val="0"/>
              <a:satOff val="0"/>
              <a:lumOff val="0"/>
              <a:alphaOff val="0"/>
              <a:alpha val="90000"/>
            </a:schemeClr>
          </a:solidFill>
          <a:prstDash val="solid"/>
          <a:miter lim="800000"/>
        </a:ln>
        <a:effectLst/>
      </dsp:spPr>
      <dsp:style>
        <a:lnRef idx="2">
          <a:srgbClr val="000000"/>
        </a:lnRef>
        <a:fillRef idx="1">
          <a:srgbClr val="000000"/>
        </a:fillRef>
        <a:effectRef idx="0">
          <a:srgbClr val="000000"/>
        </a:effectRef>
        <a:fontRef idx="minor"/>
      </dsp:style>
      <dsp:txBody>
        <a:bodyPr spcFirstLastPara="0" vertOverflow="overflow" horzOverflow="overflow" vert="horz" wrap="square" lIns="10794" tIns="10794" rIns="10794" bIns="10794" numCol="1" spcCol="1268" rtlCol="0" fromWordArt="0" anchor="t" anchorCtr="0" forceAA="0" upright="0" compatLnSpc="0">
          <a:noAutofit/>
        </a:bodyPr>
        <a:lstStyle/>
        <a:p>
          <a:pPr marL="285750" lvl="1" indent="-285750" algn="l" defTabSz="2711449">
            <a:lnSpc>
              <a:spcPct val="90000"/>
            </a:lnSpc>
            <a:spcBef>
              <a:spcPts val="0"/>
            </a:spcBef>
            <a:spcAft>
              <a:spcPts val="0"/>
            </a:spcAft>
            <a:buChar char="•"/>
            <a:defRPr/>
          </a:pPr>
          <a:r>
            <a:rPr lang="ru-RU" sz="2000"/>
            <a:t>886 работодателей</a:t>
          </a:r>
          <a:endParaRPr sz="2000"/>
        </a:p>
        <a:p>
          <a:pPr marL="285750" lvl="1" indent="-285750" algn="l" defTabSz="2711449">
            <a:lnSpc>
              <a:spcPct val="90000"/>
            </a:lnSpc>
            <a:spcBef>
              <a:spcPts val="0"/>
            </a:spcBef>
            <a:spcAft>
              <a:spcPts val="0"/>
            </a:spcAft>
            <a:buChar char="•"/>
            <a:defRPr/>
          </a:pPr>
          <a:r>
            <a:rPr lang="ru-RU" sz="2000"/>
            <a:t>117,8 тыс. работников</a:t>
          </a:r>
          <a:endParaRPr sz="2000"/>
        </a:p>
        <a:p>
          <a:pPr marL="285750" lvl="1" indent="-285750" algn="l" defTabSz="2711449">
            <a:lnSpc>
              <a:spcPct val="90000"/>
            </a:lnSpc>
            <a:spcBef>
              <a:spcPts val="0"/>
            </a:spcBef>
            <a:spcAft>
              <a:spcPts val="0"/>
            </a:spcAft>
            <a:buChar char="•"/>
            <a:defRPr/>
          </a:pPr>
          <a:endParaRPr sz="1700"/>
        </a:p>
      </dsp:txBody>
      <dsp:txXfrm>
        <a:off x="1911349" y="1858191"/>
        <a:ext cx="2298309" cy="1137429"/>
      </dsp:txXfrm>
    </dsp:sp>
    <dsp:sp modelId="{70024C98-10EC-42D3-8325-8490B0BC1107}">
      <dsp:nvSpPr>
        <dsp:cNvPr id="0" name=""/>
        <dsp:cNvSpPr/>
      </dsp:nvSpPr>
      <dsp:spPr bwMode="auto">
        <a:xfrm>
          <a:off x="0" y="1668619"/>
          <a:ext cx="1911349" cy="1516573"/>
        </a:xfrm>
        <a:prstGeom prst="roundRect">
          <a:avLst>
            <a:gd name="adj" fmla="val 1666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rgbClr val="000000"/>
        </a:lnRef>
        <a:fillRef idx="1">
          <a:srgbClr val="000000"/>
        </a:fillRef>
        <a:effectRef idx="0">
          <a:srgbClr val="000000"/>
        </a:effectRef>
        <a:fontRef idx="minor">
          <a:schemeClr val="lt1"/>
        </a:fontRef>
      </dsp:style>
      <dsp:txBody>
        <a:bodyPr spcFirstLastPara="0" vertOverflow="overflow" horzOverflow="overflow" vert="horz" wrap="square" lIns="163829" tIns="81913" rIns="163829" bIns="81913" numCol="1" spcCol="1268" rtlCol="0" fromWordArt="0" anchor="ctr" anchorCtr="0" forceAA="0" upright="0" compatLnSpc="0">
          <a:noAutofit/>
        </a:bodyPr>
        <a:lstStyle/>
        <a:p>
          <a:pPr marL="0" lvl="0" indent="0" algn="ctr" defTabSz="2889249">
            <a:lnSpc>
              <a:spcPct val="90000"/>
            </a:lnSpc>
            <a:spcBef>
              <a:spcPts val="0"/>
            </a:spcBef>
            <a:spcAft>
              <a:spcPts val="0"/>
            </a:spcAft>
            <a:buNone/>
            <a:defRPr/>
          </a:pPr>
          <a:r>
            <a:rPr lang="ru-RU" sz="4300"/>
            <a:t>2023 год</a:t>
          </a:r>
          <a:endParaRPr sz="4300"/>
        </a:p>
      </dsp:txBody>
      <dsp:txXfrm>
        <a:off x="0" y="1742651"/>
        <a:ext cx="1763283" cy="13685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xmlns:r="http://schemas.openxmlformats.org/officeDocument/2006/relationships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 val="norm"/>
      <dgm:animLvl val="lvl"/>
      <dgm:resizeHandles val="exact"/>
    </dgm:varLst>
    <dgm:alg type="lin">
      <dgm:param type="linDir" val="fromT"/>
    </dgm:alg>
    <dgm:shape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00000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00000"/>
              <dgm:constr type="h" for="ch" forName="parentShp" refType="h"/>
              <dgm:constr type="w" for="ch" forName="childShp" refType="w" fact="0.600000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00000"/>
              <dgm:constr type="h" for="ch" forName="parentShp" refType="h"/>
              <dgm:constr type="w" for="ch" forName="childShp" refType="w" fact="0.600000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type="roundRect" r:blip="">
            <dgm:adjLst/>
          </dgm:shape>
          <dgm:presOf axis="self" ptType="node"/>
          <dgm:constrLst>
            <dgm:constr type="tMarg" refType="primFontSz" fact="0.150000"/>
            <dgm:constr type="bMarg" refType="primFontSz" fact="0.150000"/>
            <dgm:constr type="lMarg" refType="primFontSz" fact="0.300000"/>
            <dgm:constr type="rMarg" refType="primFontSz" fact="0.300000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type="rightArrow" r:blip="" zOrderOff="-2">
                <dgm:adjLst>
                  <dgm:adj idx="1" val="0.750000"/>
                </dgm:adjLst>
              </dgm:shape>
            </dgm:if>
            <dgm:else name="Name10">
              <dgm:shape rot="180.000000" type="rightArrow" r:blip="" zOrderOff="-2">
                <dgm:adjLst>
                  <dgm:adj idx="1" val="0.750000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0000"/>
            <dgm:constr type="bMarg" refType="primFontSz" fact="0.050000"/>
            <dgm:constr type="lMarg" refType="primFontSz" fact="0.050000"/>
            <dgm:constr type="rMarg" refType="primFontSz" fact="0.050000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ImgPlac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ibTrans2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callout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sst0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fg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conFg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lign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trAlign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olidFg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olidBg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0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2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3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4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Shp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dkBgShp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trBgShp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Shp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revTx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</dgm:styleDef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 bwMode="auto"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Прямоугольник 23"/>
          <p:cNvSpPr/>
          <p:nvPr/>
        </p:nvSpPr>
        <p:spPr bwMode="auto"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Прямоугольник 24"/>
          <p:cNvSpPr/>
          <p:nvPr/>
        </p:nvSpPr>
        <p:spPr bwMode="auto"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Прямоугольник 25"/>
          <p:cNvSpPr/>
          <p:nvPr/>
        </p:nvSpPr>
        <p:spPr bwMode="auto"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Прямоугольник 26"/>
          <p:cNvSpPr/>
          <p:nvPr/>
        </p:nvSpPr>
        <p:spPr bwMode="auto"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" y="3649661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0" y="3675527"/>
            <a:ext cx="9144001" cy="140677"/>
          </a:xfrm>
          <a:prstGeom prst="rect">
            <a:avLst/>
          </a:prstGeom>
          <a:solidFill>
            <a:schemeClr val="accent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 bwMode="auto"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0" y="0"/>
            <a:ext cx="9144000" cy="3701700"/>
          </a:xfrm>
          <a:prstGeom prst="rect">
            <a:avLst/>
          </a:prstGeom>
          <a:solidFill>
            <a:schemeClr val="tx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 bwMode="auto"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 bwMode="auto">
          <a:xfrm>
            <a:off x="457200" y="3899938"/>
            <a:ext cx="4953000" cy="1752599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781800" y="1143000"/>
            <a:ext cx="1905000" cy="5486400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1143000"/>
            <a:ext cx="6248400" cy="5486400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381000" y="2244970"/>
            <a:ext cx="4041648" cy="457200"/>
          </a:xfrm>
          <a:prstGeom prst="rect">
            <a:avLst/>
          </a:prstGeo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 bwMode="auto">
          <a:xfrm>
            <a:off x="4721225" y="2244970"/>
            <a:ext cx="4041775" cy="457200"/>
          </a:xfrm>
          <a:prstGeom prst="rect">
            <a:avLst/>
          </a:prstGeo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 bwMode="auto"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 bwMode="auto"/>
        <p:txBody>
          <a:bodyPr rtlCol="0"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 bwMode="auto"/>
        <p:txBody>
          <a:bodyPr rtlCol="0"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 bwMode="auto"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 bwMode="auto"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 bwMode="auto"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403671" y="1143000"/>
            <a:ext cx="4572000" cy="4572000"/>
          </a:xfrm>
          <a:prstGeom prst="rect">
            <a:avLst/>
          </a:prstGeo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6088443" y="3274308"/>
            <a:ext cx="2590800" cy="2516488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 bwMode="auto"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 bwMode="auto">
          <a:xfrm>
            <a:off x="0" y="-1"/>
            <a:ext cx="9144000" cy="310663"/>
          </a:xfrm>
          <a:prstGeom prst="rect">
            <a:avLst/>
          </a:prstGeom>
          <a:solidFill>
            <a:schemeClr val="tx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 bwMode="auto">
          <a:xfrm>
            <a:off x="0" y="308276"/>
            <a:ext cx="9144001" cy="91441"/>
          </a:xfrm>
          <a:prstGeom prst="rect">
            <a:avLst/>
          </a:prstGeom>
          <a:solidFill>
            <a:schemeClr val="accent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 bwMode="auto"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 bwMode="auto"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3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2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 bwMode="auto">
          <a:xfrm>
            <a:off x="6586535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>
              <a:defRPr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 bwMode="auto"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>
              <a:defRPr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 bwMode="auto"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>
        <a:spcBef>
          <a:spcPts val="0"/>
        </a:spcBef>
        <a:buNone/>
        <a:defRPr sz="40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>
        <a:spcBef>
          <a:spcPts val="300"/>
        </a:spcBef>
        <a:buClr>
          <a:schemeClr val="accent3"/>
        </a:buClr>
        <a:buFont typeface="Georgia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>
        <a:spcBef>
          <a:spcPts val="300"/>
        </a:spcBef>
        <a:buClr>
          <a:schemeClr val="accent2"/>
        </a:buClr>
        <a:buFont typeface="Georgia"/>
        <a:buChar char="▫"/>
        <a:defRPr sz="26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>
        <a:spcBef>
          <a:spcPts val="300"/>
        </a:spcBef>
        <a:buClr>
          <a:schemeClr val="accent1"/>
        </a:buClr>
        <a:buFont typeface="Wingdings 2"/>
        <a:buChar char=""/>
        <a:defRPr sz="24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>
        <a:spcBef>
          <a:spcPts val="300"/>
        </a:spcBef>
        <a:buClr>
          <a:schemeClr val="accent1"/>
        </a:buClr>
        <a:buFont typeface="Wingdings 2"/>
        <a:buChar char=""/>
        <a:defRPr sz="2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>
        <a:spcBef>
          <a:spcPts val="300"/>
        </a:spcBef>
        <a:buClr>
          <a:schemeClr val="accent3"/>
        </a:buClr>
        <a:buFont typeface="Georgia"/>
        <a:buChar char="▫"/>
        <a:defRPr sz="20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>
        <a:spcBef>
          <a:spcPts val="300"/>
        </a:spcBef>
        <a:buClr>
          <a:schemeClr val="accent3"/>
        </a:buClr>
        <a:buFont typeface="Georgia"/>
        <a:buChar char="▫"/>
        <a:defRPr sz="18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>
        <a:spcBef>
          <a:spcPts val="300"/>
        </a:spcBef>
        <a:buClr>
          <a:schemeClr val="accent3"/>
        </a:buClr>
        <a:buFont typeface="Georgia"/>
        <a:buChar char="▫"/>
        <a:defRPr sz="16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>
        <a:spcBef>
          <a:spcPts val="300"/>
        </a:spcBef>
        <a:buClr>
          <a:schemeClr val="accent3"/>
        </a:buClr>
        <a:buFont typeface="Georgia"/>
        <a:buChar char="◦"/>
        <a:defRPr sz="15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>
        <a:spcBef>
          <a:spcPts val="300"/>
        </a:spcBef>
        <a:buClr>
          <a:schemeClr val="accent3"/>
        </a:buClr>
        <a:buFont typeface="Georgia"/>
        <a:buChar char="◦"/>
        <a:defRPr sz="140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jp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diagramData" Target="../diagrams/data1.xml" /><Relationship Id="rId4" Type="http://schemas.microsoft.com/office/2007/relationships/diagramDrawing" Target="../diagrams/drawing1.xml" /><Relationship Id="rId5" Type="http://schemas.openxmlformats.org/officeDocument/2006/relationships/diagramColors" Target="../diagrams/colors1.xml" /><Relationship Id="rId6" Type="http://schemas.openxmlformats.org/officeDocument/2006/relationships/diagramLayout" Target="../diagrams/layout1.xml" /><Relationship Id="rId7" Type="http://schemas.openxmlformats.org/officeDocument/2006/relationships/diagramQuickStyle" Target="../diagrams/quickStyle1.xml" 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chart" Target="../charts/chart1.xml" 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chart" Target="../charts/chart2.xml" /><Relationship Id="rId4" Type="http://schemas.openxmlformats.org/officeDocument/2006/relationships/chart" Target="../charts/chart3.xml" 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chart" Target="../charts/chart4.xml" 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chart" Target="../charts/chart5.xml" 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chart" Target="../charts/chart6.xml" /><Relationship Id="rId4" Type="http://schemas.openxmlformats.org/officeDocument/2006/relationships/chart" Target="../charts/chart7.xml" 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chart" Target="../charts/chart8.xml" 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35136" y="6460930"/>
            <a:ext cx="9073727" cy="366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>
                <a:solidFill>
                  <a:srgbClr val="0070C0"/>
                </a:solidFill>
              </a:rPr>
              <a:t>г</a:t>
            </a:r>
            <a:r>
              <a:rPr lang="ru-RU">
                <a:solidFill>
                  <a:srgbClr val="0070C0"/>
                </a:solidFill>
              </a:rPr>
              <a:t>ород Нижневартовск, 2025 год</a:t>
            </a:r>
            <a:endParaRPr lang="ru-RU">
              <a:solidFill>
                <a:srgbClr val="0070C0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 bwMode="auto">
          <a:xfrm>
            <a:off x="467544" y="1721790"/>
            <a:ext cx="8458200" cy="1470025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sz="3600" b="1">
                <a:latin typeface="Times New Roman"/>
                <a:cs typeface="Times New Roman"/>
              </a:rPr>
              <a:t> </a:t>
            </a:r>
            <a:br>
              <a:rPr sz="3600" b="1">
                <a:latin typeface="Times New Roman"/>
                <a:cs typeface="Times New Roman"/>
              </a:rPr>
            </a:br>
            <a:br>
              <a:rPr sz="3600" b="1">
                <a:latin typeface="Times New Roman"/>
                <a:cs typeface="Times New Roman"/>
              </a:rPr>
            </a:br>
            <a:br>
              <a:rPr sz="3600" b="1">
                <a:latin typeface="Times New Roman"/>
                <a:cs typeface="Times New Roman"/>
              </a:rPr>
            </a:br>
            <a:r>
              <a:rPr sz="3600" b="1">
                <a:latin typeface="Times New Roman"/>
                <a:cs typeface="Times New Roman"/>
              </a:rPr>
              <a:t>И</a:t>
            </a:r>
            <a:r>
              <a:rPr sz="3600" b="1">
                <a:latin typeface="Times New Roman"/>
                <a:cs typeface="Times New Roman"/>
              </a:rPr>
              <a:t>нформации о состоянии условий и охраны труда у работодателей, осуществляющих деятельность на территории города Нижневартовска, </a:t>
            </a:r>
            <a:br>
              <a:rPr sz="3600" b="1">
                <a:latin typeface="Times New Roman"/>
                <a:cs typeface="Times New Roman"/>
              </a:rPr>
            </a:br>
            <a:r>
              <a:rPr sz="3600" b="1">
                <a:latin typeface="Times New Roman"/>
                <a:cs typeface="Times New Roman"/>
              </a:rPr>
              <a:t>за </a:t>
            </a:r>
            <a:r>
              <a:rPr sz="3600" b="1">
                <a:latin typeface="Times New Roman"/>
                <a:cs typeface="Times New Roman"/>
              </a:rPr>
              <a:t>2024 год</a:t>
            </a:r>
            <a:endParaRPr sz="360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23528" y="3967743"/>
            <a:ext cx="1807637" cy="2197561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25761319" name=""/>
          <p:cNvPicPr>
            <a:picLocks noChangeAspect="1"/>
          </p:cNvPicPr>
          <p:nvPr/>
        </p:nvPicPr>
        <p:blipFill>
          <a:blip r:embed="rId3"/>
          <a:srcRect l="0" t="7051" r="0" b="7971"/>
          <a:stretch/>
        </p:blipFill>
        <p:spPr bwMode="auto">
          <a:xfrm flipH="0" flipV="0">
            <a:off x="3160058" y="4216977"/>
            <a:ext cx="5765685" cy="22439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4045728" y="4557431"/>
            <a:ext cx="1459946" cy="177487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Прямоугольник 4"/>
          <p:cNvSpPr/>
          <p:nvPr/>
        </p:nvSpPr>
        <p:spPr bwMode="auto">
          <a:xfrm>
            <a:off x="259734" y="908720"/>
            <a:ext cx="86685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>
                <a:solidFill>
                  <a:schemeClr val="tx2"/>
                </a:solidFill>
              </a:rPr>
              <a:t>СПАСИБО</a:t>
            </a:r>
            <a:endParaRPr/>
          </a:p>
          <a:p>
            <a:pPr algn="ctr">
              <a:defRPr/>
            </a:pPr>
            <a:r>
              <a:rPr lang="ru-RU" sz="8000">
                <a:solidFill>
                  <a:schemeClr val="tx2"/>
                </a:solidFill>
              </a:rPr>
              <a:t> ЗА ВНИМАНИЕ!</a:t>
            </a:r>
            <a:endParaRPr lang="ru-RU" sz="8000">
              <a:solidFill>
                <a:schemeClr val="tx2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506994" y="1507665"/>
            <a:ext cx="85374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endParaRPr lang="ru-RU"/>
          </a:p>
          <a:p>
            <a:pPr algn="just">
              <a:defRPr/>
            </a:pPr>
            <a:endParaRPr lang="ru-RU"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100392" y="68173"/>
            <a:ext cx="792089" cy="96295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Прямоугольник 4"/>
          <p:cNvSpPr/>
          <p:nvPr/>
        </p:nvSpPr>
        <p:spPr bwMode="auto">
          <a:xfrm>
            <a:off x="250679" y="607539"/>
            <a:ext cx="8708887" cy="204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>
                <a:solidFill>
                  <a:schemeClr val="tx2"/>
                </a:solidFill>
              </a:rPr>
              <a:t>Ежегодный мониторинг состояния условий и охраны труда у работодателей</a:t>
            </a:r>
            <a:endParaRPr lang="ru-RU" sz="3200" b="1">
              <a:solidFill>
                <a:schemeClr val="tx2"/>
              </a:solidFill>
            </a:endParaRPr>
          </a:p>
          <a:p>
            <a:pPr algn="ctr">
              <a:defRPr/>
            </a:pPr>
            <a:endParaRPr lang="ru-RU" sz="3200" b="1">
              <a:solidFill>
                <a:schemeClr val="tx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233189" y="1628799"/>
            <a:ext cx="867762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600"/>
          </a:p>
          <a:p>
            <a:pPr algn="ctr">
              <a:defRPr/>
            </a:pPr>
            <a:r>
              <a:rPr lang="ru-RU" sz="3600"/>
              <a:t> </a:t>
            </a:r>
            <a:endParaRPr lang="ru-RU" sz="3600"/>
          </a:p>
        </p:txBody>
      </p:sp>
      <p:sp>
        <p:nvSpPr>
          <p:cNvPr id="4" name="Прямоугольник 3"/>
          <p:cNvSpPr/>
          <p:nvPr/>
        </p:nvSpPr>
        <p:spPr bwMode="auto">
          <a:xfrm flipH="0" flipV="0">
            <a:off x="148090" y="2076268"/>
            <a:ext cx="8894667" cy="1158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defRPr/>
            </a:pPr>
            <a:endParaRPr sz="1400" b="1" i="1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indent="342900" algn="just">
              <a:defRPr/>
            </a:pPr>
            <a:r>
              <a:rPr sz="1400" b="1" i="1">
                <a:solidFill>
                  <a:srgbClr val="000000"/>
                </a:solidFill>
                <a:latin typeface="Times New Roman"/>
                <a:cs typeface="Times New Roman"/>
              </a:rPr>
              <a:t>Приказ Департамента труда и занятости населения Ханты – Мансийского автономного окр</a:t>
            </a:r>
            <a:r>
              <a:rPr sz="1400" b="1" i="1">
                <a:solidFill>
                  <a:srgbClr val="000000"/>
                </a:solidFill>
                <a:latin typeface="Times New Roman"/>
                <a:cs typeface="Times New Roman"/>
              </a:rPr>
              <a:t>уга – Югры от 16.02.2012 №1-нп «Об утверждении форм и сроков предоставления отчетов органами местного самоуправления об осуществлении переданных им отдельных полномочий по государственному управлению охраной труда и использованию предоставленных субвенций»</a:t>
            </a:r>
            <a:r>
              <a:rPr sz="1400" b="1" i="1">
                <a:solidFill>
                  <a:srgbClr val="000000"/>
                </a:solidFill>
                <a:latin typeface="Times New Roman"/>
                <a:cs typeface="Times New Roman"/>
              </a:rPr>
              <a:t> (с изменениями)</a:t>
            </a:r>
            <a:r>
              <a:rPr sz="1400" b="1" i="1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endParaRPr sz="1400" b="1" i="1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2103916054" name=""/>
          <p:cNvGraphicFramePr>
            <a:graphicFrameLocks xmlns:a="http://schemas.openxmlformats.org/drawingml/2006/main"/>
          </p:cNvGraphicFramePr>
          <p:nvPr/>
        </p:nvGraphicFramePr>
        <p:xfrm flipH="0" flipV="0">
          <a:off x="2092613" y="3372592"/>
          <a:ext cx="4778373" cy="3185582"/>
          <a:chOff x="0" y="0"/>
          <a:chExt cx="4778373" cy="3185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6" r:qs="rId7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38361229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100390" y="68172"/>
            <a:ext cx="792087" cy="962949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766376609" name="Прямоугольник 4"/>
          <p:cNvSpPr/>
          <p:nvPr/>
        </p:nvSpPr>
        <p:spPr bwMode="auto">
          <a:xfrm>
            <a:off x="250679" y="741382"/>
            <a:ext cx="8758206" cy="579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>
                <a:solidFill>
                  <a:schemeClr val="tx2"/>
                </a:solidFill>
              </a:rPr>
              <a:t>Численность организаций</a:t>
            </a:r>
            <a:endParaRPr lang="ru-RU" sz="3200" b="1">
              <a:solidFill>
                <a:schemeClr val="tx2"/>
              </a:solidFill>
            </a:endParaRPr>
          </a:p>
        </p:txBody>
      </p:sp>
      <p:sp>
        <p:nvSpPr>
          <p:cNvPr id="941219565" name="Прямоугольник 2"/>
          <p:cNvSpPr/>
          <p:nvPr/>
        </p:nvSpPr>
        <p:spPr bwMode="auto">
          <a:xfrm>
            <a:off x="233188" y="1628798"/>
            <a:ext cx="8677620" cy="892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600"/>
          </a:p>
          <a:p>
            <a:pPr algn="ctr">
              <a:defRPr/>
            </a:pPr>
            <a:r>
              <a:rPr lang="ru-RU" sz="3600"/>
              <a:t> </a:t>
            </a:r>
            <a:endParaRPr lang="ru-RU" sz="3600"/>
          </a:p>
        </p:txBody>
      </p:sp>
      <p:sp>
        <p:nvSpPr>
          <p:cNvPr id="1773482626" name="Прямоугольник 3"/>
          <p:cNvSpPr/>
          <p:nvPr/>
        </p:nvSpPr>
        <p:spPr bwMode="auto">
          <a:xfrm flipH="0" flipV="0">
            <a:off x="148090" y="2076268"/>
            <a:ext cx="8897187" cy="518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defRPr/>
            </a:pPr>
            <a:endParaRPr sz="1400" b="1" i="1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indent="342900" algn="just">
              <a:defRPr/>
            </a:pPr>
            <a:endParaRPr sz="1400" b="1" i="1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2129725734" name=""/>
          <p:cNvGraphicFramePr>
            <a:graphicFrameLocks xmlns:a="http://schemas.openxmlformats.org/drawingml/2006/main"/>
          </p:cNvGraphicFramePr>
          <p:nvPr/>
        </p:nvGraphicFramePr>
        <p:xfrm>
          <a:off x="1702351" y="1752964"/>
          <a:ext cx="6017037" cy="4542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32257640" name=""/>
          <p:cNvSpPr txBox="1"/>
          <p:nvPr/>
        </p:nvSpPr>
        <p:spPr bwMode="auto">
          <a:xfrm flipH="0" flipV="0">
            <a:off x="3187431" y="1870363"/>
            <a:ext cx="183636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84130564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100390" y="68172"/>
            <a:ext cx="792087" cy="962949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501255702" name="Прямоугольник 4"/>
          <p:cNvSpPr/>
          <p:nvPr/>
        </p:nvSpPr>
        <p:spPr bwMode="auto">
          <a:xfrm>
            <a:off x="250679" y="741382"/>
            <a:ext cx="8773326" cy="579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>
                <a:solidFill>
                  <a:schemeClr val="tx2"/>
                </a:solidFill>
              </a:rPr>
              <a:t>Служба охраны труда</a:t>
            </a:r>
            <a:endParaRPr lang="ru-RU" sz="3200" b="1">
              <a:solidFill>
                <a:schemeClr val="tx2"/>
              </a:solidFill>
            </a:endParaRPr>
          </a:p>
        </p:txBody>
      </p:sp>
      <p:sp>
        <p:nvSpPr>
          <p:cNvPr id="2035252486" name="Прямоугольник 2"/>
          <p:cNvSpPr/>
          <p:nvPr/>
        </p:nvSpPr>
        <p:spPr bwMode="auto">
          <a:xfrm>
            <a:off x="233188" y="1628798"/>
            <a:ext cx="8677620" cy="892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600"/>
          </a:p>
          <a:p>
            <a:pPr algn="ctr">
              <a:defRPr/>
            </a:pPr>
            <a:r>
              <a:rPr lang="ru-RU" sz="3600"/>
              <a:t> </a:t>
            </a:r>
            <a:endParaRPr lang="ru-RU" sz="3600"/>
          </a:p>
        </p:txBody>
      </p:sp>
      <p:sp>
        <p:nvSpPr>
          <p:cNvPr id="620213809" name="Прямоугольник 3"/>
          <p:cNvSpPr/>
          <p:nvPr/>
        </p:nvSpPr>
        <p:spPr bwMode="auto">
          <a:xfrm flipH="0" flipV="0">
            <a:off x="148090" y="2076268"/>
            <a:ext cx="8897187" cy="518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defRPr/>
            </a:pPr>
            <a:endParaRPr sz="1400" b="1" i="1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indent="342900" algn="just">
              <a:defRPr/>
            </a:pPr>
            <a:endParaRPr sz="1400" b="1" i="1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28297950" name=""/>
          <p:cNvGraphicFramePr>
            <a:graphicFrameLocks xmlns:a="http://schemas.openxmlformats.org/drawingml/2006/main"/>
          </p:cNvGraphicFramePr>
          <p:nvPr/>
        </p:nvGraphicFramePr>
        <p:xfrm>
          <a:off x="119906" y="1673117"/>
          <a:ext cx="4452092" cy="4474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22588390" name=""/>
          <p:cNvSpPr txBox="1"/>
          <p:nvPr/>
        </p:nvSpPr>
        <p:spPr bwMode="auto">
          <a:xfrm flipH="0" flipV="0">
            <a:off x="3187431" y="1870363"/>
            <a:ext cx="183636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/>
          </a:p>
        </p:txBody>
      </p:sp>
      <p:graphicFrame>
        <p:nvGraphicFramePr>
          <p:cNvPr id="368273641" name=""/>
          <p:cNvGraphicFramePr>
            <a:graphicFrameLocks xmlns:a="http://schemas.openxmlformats.org/drawingml/2006/main"/>
          </p:cNvGraphicFramePr>
          <p:nvPr/>
        </p:nvGraphicFramePr>
        <p:xfrm>
          <a:off x="4637342" y="1673117"/>
          <a:ext cx="4452090" cy="4474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88196231" name=""/>
          <p:cNvSpPr/>
          <p:nvPr/>
        </p:nvSpPr>
        <p:spPr bwMode="auto">
          <a:xfrm>
            <a:off x="2832647" y="5881074"/>
            <a:ext cx="1804696" cy="701399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 algn="ctr">
              <a:defRPr/>
            </a:pPr>
            <a:r>
              <a:rPr sz="2000" b="1">
                <a:ln>
                  <a:noFill/>
                </a:ln>
                <a:solidFill>
                  <a:schemeClr val="accent1"/>
                </a:solidFill>
              </a:rPr>
              <a:t>более 50</a:t>
            </a:r>
            <a:endParaRPr sz="2000" b="1">
              <a:ln>
                <a:noFill/>
              </a:ln>
              <a:solidFill>
                <a:schemeClr val="accent1"/>
              </a:solidFill>
            </a:endParaRPr>
          </a:p>
          <a:p>
            <a:pPr algn="ctr">
              <a:defRPr/>
            </a:pPr>
            <a:r>
              <a:rPr sz="2000" b="1">
                <a:ln>
                  <a:noFill/>
                </a:ln>
                <a:solidFill>
                  <a:schemeClr val="accent1"/>
                </a:solidFill>
              </a:rPr>
              <a:t>работников</a:t>
            </a:r>
            <a:endParaRPr sz="2000" b="1">
              <a:ln>
                <a:noFill/>
              </a:ln>
              <a:solidFill>
                <a:schemeClr val="accent1"/>
              </a:solidFill>
            </a:endParaRPr>
          </a:p>
        </p:txBody>
      </p:sp>
      <p:sp>
        <p:nvSpPr>
          <p:cNvPr id="778817258" name=""/>
          <p:cNvSpPr/>
          <p:nvPr/>
        </p:nvSpPr>
        <p:spPr bwMode="auto">
          <a:xfrm>
            <a:off x="7285997" y="5881074"/>
            <a:ext cx="1804696" cy="701399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 algn="ctr">
              <a:defRPr/>
            </a:pPr>
            <a:r>
              <a:rPr sz="2000" b="1">
                <a:ln>
                  <a:noFill/>
                </a:ln>
                <a:solidFill>
                  <a:schemeClr val="accent1"/>
                </a:solidFill>
              </a:rPr>
              <a:t>менее 50</a:t>
            </a:r>
            <a:endParaRPr sz="2000" b="1">
              <a:ln>
                <a:noFill/>
              </a:ln>
              <a:solidFill>
                <a:schemeClr val="accent1"/>
              </a:solidFill>
            </a:endParaRPr>
          </a:p>
          <a:p>
            <a:pPr algn="ctr">
              <a:defRPr/>
            </a:pPr>
            <a:r>
              <a:rPr sz="2000" b="1">
                <a:ln>
                  <a:noFill/>
                </a:ln>
                <a:solidFill>
                  <a:schemeClr val="accent1"/>
                </a:solidFill>
              </a:rPr>
              <a:t>работников</a:t>
            </a:r>
            <a:endParaRPr sz="2000" b="1">
              <a:ln>
                <a:noFill/>
              </a:ln>
              <a:solidFill>
                <a:schemeClr val="accent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28760927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100390" y="68172"/>
            <a:ext cx="792087" cy="962949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790291530" name="Прямоугольник 4"/>
          <p:cNvSpPr/>
          <p:nvPr/>
        </p:nvSpPr>
        <p:spPr bwMode="auto">
          <a:xfrm>
            <a:off x="250679" y="741382"/>
            <a:ext cx="8793846" cy="1067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>
                <a:solidFill>
                  <a:schemeClr val="tx2"/>
                </a:solidFill>
              </a:rPr>
              <a:t>Стаж работы специалистов по охране труда</a:t>
            </a:r>
            <a:endParaRPr lang="ru-RU" sz="3200" b="1">
              <a:solidFill>
                <a:schemeClr val="tx2"/>
              </a:solidFill>
            </a:endParaRPr>
          </a:p>
        </p:txBody>
      </p:sp>
      <p:sp>
        <p:nvSpPr>
          <p:cNvPr id="551451832" name="Прямоугольник 3"/>
          <p:cNvSpPr/>
          <p:nvPr/>
        </p:nvSpPr>
        <p:spPr bwMode="auto">
          <a:xfrm flipH="0" flipV="0">
            <a:off x="148090" y="2076268"/>
            <a:ext cx="8897187" cy="518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defRPr/>
            </a:pPr>
            <a:endParaRPr sz="1400" b="1" i="1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indent="342900" algn="just">
              <a:defRPr/>
            </a:pPr>
            <a:endParaRPr sz="1400" b="1" i="1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127124415" name=""/>
          <p:cNvSpPr txBox="1"/>
          <p:nvPr/>
        </p:nvSpPr>
        <p:spPr bwMode="auto">
          <a:xfrm flipH="0" flipV="0">
            <a:off x="3187431" y="1870363"/>
            <a:ext cx="183636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/>
          </a:p>
        </p:txBody>
      </p:sp>
      <p:graphicFrame>
        <p:nvGraphicFramePr>
          <p:cNvPr id="160272712" name=""/>
          <p:cNvGraphicFramePr>
            <a:graphicFrameLocks xmlns:a="http://schemas.openxmlformats.org/drawingml/2006/main"/>
          </p:cNvGraphicFramePr>
          <p:nvPr/>
        </p:nvGraphicFramePr>
        <p:xfrm>
          <a:off x="1836000" y="1827000"/>
          <a:ext cx="5471998" cy="42689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850667935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100390" y="68172"/>
            <a:ext cx="792087" cy="962949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868525553" name="Прямоугольник 4"/>
          <p:cNvSpPr/>
          <p:nvPr/>
        </p:nvSpPr>
        <p:spPr bwMode="auto">
          <a:xfrm>
            <a:off x="250679" y="741382"/>
            <a:ext cx="8803926" cy="579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>
                <a:solidFill>
                  <a:schemeClr val="tx2"/>
                </a:solidFill>
              </a:rPr>
              <a:t>Мероприятия по охране труда</a:t>
            </a:r>
            <a:endParaRPr lang="ru-RU" sz="3200" b="1">
              <a:solidFill>
                <a:schemeClr val="tx2"/>
              </a:solidFill>
            </a:endParaRPr>
          </a:p>
        </p:txBody>
      </p:sp>
      <p:sp>
        <p:nvSpPr>
          <p:cNvPr id="24821001" name="Прямоугольник 3"/>
          <p:cNvSpPr/>
          <p:nvPr/>
        </p:nvSpPr>
        <p:spPr bwMode="auto">
          <a:xfrm flipH="0" flipV="0">
            <a:off x="148090" y="2076268"/>
            <a:ext cx="8897187" cy="518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defRPr/>
            </a:pPr>
            <a:endParaRPr sz="1400" b="1" i="1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indent="342900" algn="just">
              <a:defRPr/>
            </a:pPr>
            <a:endParaRPr sz="1400" b="1" i="1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879068242" name=""/>
          <p:cNvSpPr txBox="1"/>
          <p:nvPr/>
        </p:nvSpPr>
        <p:spPr bwMode="auto">
          <a:xfrm flipH="0" flipV="0">
            <a:off x="3187431" y="1870363"/>
            <a:ext cx="183636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/>
          </a:p>
        </p:txBody>
      </p:sp>
      <p:graphicFrame>
        <p:nvGraphicFramePr>
          <p:cNvPr id="684699712" name=""/>
          <p:cNvGraphicFramePr>
            <a:graphicFrameLocks xmlns:a="http://schemas.openxmlformats.org/drawingml/2006/main"/>
          </p:cNvGraphicFramePr>
          <p:nvPr/>
        </p:nvGraphicFramePr>
        <p:xfrm>
          <a:off x="148089" y="1463386"/>
          <a:ext cx="5091544" cy="3983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47471213" name=""/>
          <p:cNvSpPr/>
          <p:nvPr/>
        </p:nvSpPr>
        <p:spPr bwMode="auto">
          <a:xfrm>
            <a:off x="5407265" y="2661788"/>
            <a:ext cx="3526365" cy="3078839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 algn="ctr">
              <a:defRPr/>
            </a:pPr>
            <a:r>
              <a:rPr sz="2800" b="1">
                <a:ln>
                  <a:noFill/>
                </a:ln>
                <a:solidFill>
                  <a:schemeClr val="accent1"/>
                </a:solidFill>
              </a:rPr>
              <a:t>Финансирование</a:t>
            </a:r>
            <a:endParaRPr sz="2800" b="1">
              <a:ln>
                <a:noFill/>
              </a:ln>
              <a:solidFill>
                <a:schemeClr val="accent1"/>
              </a:solidFill>
            </a:endParaRPr>
          </a:p>
          <a:p>
            <a:pPr algn="ctr">
              <a:defRPr/>
            </a:pPr>
            <a:r>
              <a:rPr sz="2800" b="1">
                <a:ln>
                  <a:noFill/>
                </a:ln>
                <a:solidFill>
                  <a:schemeClr val="accent1"/>
                </a:solidFill>
              </a:rPr>
              <a:t>мероприятий</a:t>
            </a:r>
            <a:endParaRPr sz="2800" b="1">
              <a:ln>
                <a:noFill/>
              </a:ln>
              <a:solidFill>
                <a:schemeClr val="accent1"/>
              </a:solidFill>
            </a:endParaRPr>
          </a:p>
          <a:p>
            <a:pPr algn="ctr">
              <a:defRPr/>
            </a:pPr>
            <a:r>
              <a:rPr sz="2800" b="1">
                <a:ln>
                  <a:noFill/>
                </a:ln>
                <a:solidFill>
                  <a:schemeClr val="accent1"/>
                </a:solidFill>
              </a:rPr>
              <a:t>по охране труда </a:t>
            </a:r>
            <a:endParaRPr sz="2800" b="1">
              <a:ln>
                <a:noFill/>
              </a:ln>
              <a:solidFill>
                <a:schemeClr val="accent1"/>
              </a:solidFill>
            </a:endParaRPr>
          </a:p>
          <a:p>
            <a:pPr algn="ctr">
              <a:defRPr/>
            </a:pPr>
            <a:r>
              <a:rPr sz="2800" b="1">
                <a:ln>
                  <a:noFill/>
                </a:ln>
                <a:solidFill>
                  <a:schemeClr val="accent1"/>
                </a:solidFill>
              </a:rPr>
              <a:t>в расчете </a:t>
            </a:r>
            <a:endParaRPr sz="2800" b="1">
              <a:ln>
                <a:noFill/>
              </a:ln>
              <a:solidFill>
                <a:schemeClr val="accent1"/>
              </a:solidFill>
            </a:endParaRPr>
          </a:p>
          <a:p>
            <a:pPr algn="ctr">
              <a:defRPr/>
            </a:pPr>
            <a:r>
              <a:rPr sz="2800" b="1">
                <a:ln>
                  <a:noFill/>
                </a:ln>
                <a:solidFill>
                  <a:schemeClr val="accent1"/>
                </a:solidFill>
              </a:rPr>
              <a:t>на 1 работника:</a:t>
            </a:r>
            <a:endParaRPr sz="2800" b="1">
              <a:ln>
                <a:noFill/>
              </a:ln>
              <a:solidFill>
                <a:schemeClr val="accent1"/>
              </a:solidFill>
            </a:endParaRPr>
          </a:p>
          <a:p>
            <a:pPr algn="ctr">
              <a:defRPr/>
            </a:pPr>
            <a:r>
              <a:rPr sz="2800" b="1">
                <a:ln>
                  <a:noFill/>
                </a:ln>
                <a:solidFill>
                  <a:schemeClr val="accent1"/>
                </a:solidFill>
              </a:rPr>
              <a:t>81,9 тысяч</a:t>
            </a:r>
            <a:endParaRPr sz="2800" b="1">
              <a:ln>
                <a:noFill/>
              </a:ln>
              <a:solidFill>
                <a:schemeClr val="accent1"/>
              </a:solidFill>
            </a:endParaRPr>
          </a:p>
          <a:p>
            <a:pPr algn="ctr">
              <a:defRPr/>
            </a:pPr>
            <a:r>
              <a:rPr sz="2800" b="1">
                <a:ln>
                  <a:noFill/>
                </a:ln>
                <a:solidFill>
                  <a:schemeClr val="accent1"/>
                </a:solidFill>
              </a:rPr>
              <a:t>рублей</a:t>
            </a:r>
            <a:endParaRPr sz="2800" b="1">
              <a:ln>
                <a:noFill/>
              </a:ln>
              <a:solidFill>
                <a:schemeClr val="accent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08459567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100390" y="68172"/>
            <a:ext cx="792087" cy="962949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675155795" name="Прямоугольник 4"/>
          <p:cNvSpPr/>
          <p:nvPr/>
        </p:nvSpPr>
        <p:spPr bwMode="auto">
          <a:xfrm>
            <a:off x="250679" y="741382"/>
            <a:ext cx="8833086" cy="579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>
                <a:solidFill>
                  <a:schemeClr val="tx2"/>
                </a:solidFill>
              </a:rPr>
              <a:t>Специальная оценка условий труда</a:t>
            </a:r>
            <a:endParaRPr lang="ru-RU" sz="3200" b="1">
              <a:solidFill>
                <a:schemeClr val="tx2"/>
              </a:solidFill>
            </a:endParaRPr>
          </a:p>
        </p:txBody>
      </p:sp>
      <p:sp>
        <p:nvSpPr>
          <p:cNvPr id="2113387622" name="Прямоугольник 3"/>
          <p:cNvSpPr/>
          <p:nvPr/>
        </p:nvSpPr>
        <p:spPr bwMode="auto">
          <a:xfrm flipH="0" flipV="0">
            <a:off x="148090" y="2076268"/>
            <a:ext cx="8897187" cy="518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defRPr/>
            </a:pPr>
            <a:endParaRPr sz="1400" b="1" i="1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indent="342900" algn="just">
              <a:defRPr/>
            </a:pPr>
            <a:endParaRPr sz="1400" b="1" i="1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95423488" name=""/>
          <p:cNvSpPr txBox="1"/>
          <p:nvPr/>
        </p:nvSpPr>
        <p:spPr bwMode="auto">
          <a:xfrm flipH="0" flipV="0">
            <a:off x="3187431" y="1870363"/>
            <a:ext cx="183636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/>
          </a:p>
        </p:txBody>
      </p:sp>
      <p:graphicFrame>
        <p:nvGraphicFramePr>
          <p:cNvPr id="1065291242" name=""/>
          <p:cNvGraphicFramePr>
            <a:graphicFrameLocks xmlns:a="http://schemas.openxmlformats.org/drawingml/2006/main"/>
          </p:cNvGraphicFramePr>
          <p:nvPr/>
        </p:nvGraphicFramePr>
        <p:xfrm>
          <a:off x="148089" y="1541250"/>
          <a:ext cx="3586184" cy="3203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58024194" name=""/>
          <p:cNvGraphicFramePr>
            <a:graphicFrameLocks xmlns:a="http://schemas.openxmlformats.org/drawingml/2006/main"/>
          </p:cNvGraphicFramePr>
          <p:nvPr/>
        </p:nvGraphicFramePr>
        <p:xfrm>
          <a:off x="3802227" y="1541250"/>
          <a:ext cx="5243049" cy="5225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48543983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100390" y="68171"/>
            <a:ext cx="792087" cy="96294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751218579" name="Прямоугольник 4"/>
          <p:cNvSpPr/>
          <p:nvPr/>
        </p:nvSpPr>
        <p:spPr bwMode="auto">
          <a:xfrm>
            <a:off x="250678" y="741381"/>
            <a:ext cx="8825165" cy="579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>
                <a:solidFill>
                  <a:schemeClr val="tx2"/>
                </a:solidFill>
              </a:rPr>
              <a:t>Система управления охраной труда</a:t>
            </a:r>
            <a:endParaRPr lang="ru-RU" sz="3200" b="1">
              <a:solidFill>
                <a:schemeClr val="tx2"/>
              </a:solidFill>
            </a:endParaRPr>
          </a:p>
        </p:txBody>
      </p:sp>
      <p:sp>
        <p:nvSpPr>
          <p:cNvPr id="1491256331" name="Прямоугольник 3"/>
          <p:cNvSpPr/>
          <p:nvPr/>
        </p:nvSpPr>
        <p:spPr bwMode="auto">
          <a:xfrm flipH="0" flipV="0">
            <a:off x="148089" y="2076267"/>
            <a:ext cx="8897186" cy="51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defRPr/>
            </a:pPr>
            <a:endParaRPr sz="1400" b="1" i="1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indent="342900" algn="just">
              <a:defRPr/>
            </a:pPr>
            <a:endParaRPr sz="1400" b="1" i="1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330715447" name=""/>
          <p:cNvSpPr txBox="1"/>
          <p:nvPr/>
        </p:nvSpPr>
        <p:spPr bwMode="auto">
          <a:xfrm flipH="0" flipV="0">
            <a:off x="3187431" y="1870362"/>
            <a:ext cx="183636" cy="366118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/>
          </a:p>
        </p:txBody>
      </p:sp>
      <p:graphicFrame>
        <p:nvGraphicFramePr>
          <p:cNvPr id="1826924674" name=""/>
          <p:cNvGraphicFramePr>
            <a:graphicFrameLocks xmlns:a="http://schemas.openxmlformats.org/drawingml/2006/main"/>
          </p:cNvGraphicFramePr>
          <p:nvPr/>
        </p:nvGraphicFramePr>
        <p:xfrm>
          <a:off x="2595454" y="1567294"/>
          <a:ext cx="4696383" cy="3922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83369086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100389" y="68170"/>
            <a:ext cx="792086" cy="962947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616979076" name="Прямоугольник 4"/>
          <p:cNvSpPr/>
          <p:nvPr/>
        </p:nvSpPr>
        <p:spPr bwMode="auto">
          <a:xfrm>
            <a:off x="250677" y="741380"/>
            <a:ext cx="8867644" cy="1554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3200" b="1">
              <a:solidFill>
                <a:schemeClr val="tx2"/>
              </a:solidFill>
            </a:endParaRPr>
          </a:p>
          <a:p>
            <a:pPr algn="ctr">
              <a:defRPr/>
            </a:pPr>
            <a:r>
              <a:rPr lang="ru-RU" sz="3200" b="1">
                <a:solidFill>
                  <a:schemeClr val="tx2"/>
                </a:solidFill>
              </a:rPr>
              <a:t>Сообщество «Отдел труда НВ»</a:t>
            </a:r>
            <a:r>
              <a:rPr lang="ru-RU" sz="3200" b="1">
                <a:solidFill>
                  <a:schemeClr val="tx2"/>
                </a:solidFill>
              </a:rPr>
              <a:t> в социальной сети «ВКонтакте»</a:t>
            </a:r>
            <a:endParaRPr lang="ru-RU" sz="3200" b="1">
              <a:solidFill>
                <a:schemeClr val="tx2"/>
              </a:solidFill>
            </a:endParaRPr>
          </a:p>
        </p:txBody>
      </p:sp>
      <p:sp>
        <p:nvSpPr>
          <p:cNvPr id="50716212" name="Прямоугольник 3"/>
          <p:cNvSpPr/>
          <p:nvPr/>
        </p:nvSpPr>
        <p:spPr bwMode="auto">
          <a:xfrm flipH="0" flipV="0">
            <a:off x="148088" y="2076266"/>
            <a:ext cx="8897185" cy="518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defRPr/>
            </a:pPr>
            <a:endParaRPr sz="1400" b="1" i="1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indent="342900" algn="just">
              <a:defRPr/>
            </a:pPr>
            <a:endParaRPr sz="1400" b="1" i="1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077518604" name=""/>
          <p:cNvSpPr txBox="1"/>
          <p:nvPr/>
        </p:nvSpPr>
        <p:spPr bwMode="auto">
          <a:xfrm flipH="0" flipV="0">
            <a:off x="3187431" y="1870362"/>
            <a:ext cx="183636" cy="366117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/>
          </a:p>
        </p:txBody>
      </p:sp>
      <p:pic>
        <p:nvPicPr>
          <p:cNvPr id="1185924089" name=""/>
          <p:cNvPicPr>
            <a:picLocks noChangeAspect="1"/>
          </p:cNvPicPr>
          <p:nvPr/>
        </p:nvPicPr>
        <p:blipFill>
          <a:blip r:embed="rId3"/>
          <a:srcRect l="6227" t="3510" r="6294" b="0"/>
          <a:stretch/>
        </p:blipFill>
        <p:spPr bwMode="auto">
          <a:xfrm flipH="0" flipV="0">
            <a:off x="42859" y="3492816"/>
            <a:ext cx="2208067" cy="1985184"/>
          </a:xfrm>
          <a:prstGeom prst="rect">
            <a:avLst/>
          </a:prstGeom>
        </p:spPr>
      </p:pic>
      <p:pic>
        <p:nvPicPr>
          <p:cNvPr id="1327615296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6073296" y="3602181"/>
            <a:ext cx="2892136" cy="2892136"/>
          </a:xfrm>
          <a:prstGeom prst="rect">
            <a:avLst/>
          </a:prstGeom>
        </p:spPr>
      </p:pic>
      <p:sp>
        <p:nvSpPr>
          <p:cNvPr id="1141752164" name=""/>
          <p:cNvSpPr txBox="1"/>
          <p:nvPr/>
        </p:nvSpPr>
        <p:spPr bwMode="auto">
          <a:xfrm flipH="0" flipV="0">
            <a:off x="2365956" y="2335525"/>
            <a:ext cx="3787071" cy="411515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2200"/>
              <a:t>Новости в области охраны труда, методические рекомендации для специалистов по охране труда, мониторинг изменений трудового законодательства, анонсы мероприятий:</a:t>
            </a:r>
            <a:endParaRPr sz="2200"/>
          </a:p>
          <a:p>
            <a:pPr marL="283879" indent="-283879" algn="ctr">
              <a:buFont typeface="Arial"/>
              <a:buChar char="–"/>
              <a:defRPr/>
            </a:pPr>
            <a:r>
              <a:rPr sz="2200"/>
              <a:t>вебинары;</a:t>
            </a:r>
            <a:endParaRPr sz="2200"/>
          </a:p>
          <a:p>
            <a:pPr marL="283879" indent="-283879" algn="ctr">
              <a:buFont typeface="Arial"/>
              <a:buChar char="–"/>
              <a:defRPr/>
            </a:pPr>
            <a:r>
              <a:rPr sz="2200"/>
              <a:t>семинары;</a:t>
            </a:r>
            <a:endParaRPr sz="2200"/>
          </a:p>
          <a:p>
            <a:pPr marL="283879" indent="-283879" algn="ctr">
              <a:buFont typeface="Arial"/>
              <a:buChar char="–"/>
              <a:defRPr/>
            </a:pPr>
            <a:r>
              <a:rPr sz="2200"/>
              <a:t>выставки;</a:t>
            </a:r>
            <a:endParaRPr sz="2200"/>
          </a:p>
          <a:p>
            <a:pPr marL="283879" indent="-283879" algn="ctr">
              <a:buFont typeface="Arial"/>
              <a:buChar char="–"/>
              <a:defRPr/>
            </a:pPr>
            <a:r>
              <a:rPr sz="2200"/>
              <a:t>смотры-конкурсы.</a:t>
            </a:r>
            <a:endParaRPr sz="2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Городск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ородская">
      <a:majorFont>
        <a:latin typeface="Trebuchet MS"/>
        <a:ea typeface="Arial"/>
        <a:cs typeface="Arial"/>
      </a:majorFont>
      <a:minorFont>
        <a:latin typeface="Georgia"/>
        <a:ea typeface="Arial"/>
        <a:cs typeface="Arial"/>
      </a:minorFont>
    </a:fontScheme>
    <a:fmtScheme name="Городская">
      <a:fillStyleLst>
        <a:solidFill>
          <a:schemeClr val="phClr"/>
        </a:solidFill>
        <a:gradFill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/>
        </a:gradFill>
        <a:gradFill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30000"/>
                <a:satMod val="175000"/>
              </a:schemeClr>
            </a:gs>
            <a:gs pos="60000">
              <a:schemeClr val="phClr">
                <a:shade val="38000"/>
                <a:satMod val="175000"/>
              </a:schemeClr>
            </a:gs>
            <a:gs pos="100000">
              <a:schemeClr val="phClr">
                <a:tint val="80000"/>
                <a:satMod val="250000"/>
              </a:schemeClr>
            </a:gs>
          </a:gsLst>
          <a:lin ang="5400000" scaled="0"/>
        </a:gradFill>
        <a:blipFill>
          <a:blip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algn="tl" flip="none" sx="80000" sy="80000" tx="0" ty="0"/>
        </a:blip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0</TotalTime>
  <Words>0</Words>
  <Application>Р7-Офис/2024.4.1.625</Application>
  <DocSecurity>0</DocSecurity>
  <PresentationFormat>Экран (4:3)</PresentationFormat>
  <Paragraphs>0</Paragraphs>
  <Slides>10</Slides>
  <Notes>10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«СОВЕРШЕНСТВОВАНИЕ РАБОТЫ ПО РЕАЛИЗАЦИИ ОТДЕЛЬНЫХ ПОЛНОМОЧИЙ ПО ГОСУДАРСТВЕННОМУ УПРАВЛЕНИЮ ОХРАНОЙ ТРУДА (сбор и обработка информации о состоянии условий и охраны труда у работодателей)»</dc:title>
  <dc:subject/>
  <dc:creator>Верин Сергей Александрович</dc:creator>
  <cp:keywords/>
  <dc:description/>
  <dc:identifier/>
  <dc:language/>
  <cp:lastModifiedBy/>
  <cp:revision>132</cp:revision>
  <dcterms:created xsi:type="dcterms:W3CDTF">2021-11-08T06:24:08Z</dcterms:created>
  <dcterms:modified xsi:type="dcterms:W3CDTF">2025-03-05T04:16:33Z</dcterms:modified>
  <cp:category/>
  <cp:contentStatus/>
  <cp:version/>
</cp:coreProperties>
</file>