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57" r:id="rId10"/>
    <p:sldId id="258" r:id="rId11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2800" autoAdjust="0"/>
  </p:normalViewPr>
  <p:slideViewPr>
    <p:cSldViewPr>
      <p:cViewPr varScale="1">
        <p:scale>
          <a:sx n="108" d="100"/>
          <a:sy n="108" d="100"/>
        </p:scale>
        <p:origin x="-17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D20E5-13E1-437D-8A40-A4154C40C6D0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298C8-10FD-405A-99A4-950B0DCE0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094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298C8-10FD-405A-99A4-950B0DCE050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391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4.png"/><Relationship Id="rId7" Type="http://schemas.openxmlformats.org/officeDocument/2006/relationships/image" Target="../media/image27.png"/><Relationship Id="rId12" Type="http://schemas.openxmlformats.org/officeDocument/2006/relationships/image" Target="../media/image30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6" Type="http://schemas.microsoft.com/office/2007/relationships/hdphoto" Target="../media/hdphoto2.wdp"/><Relationship Id="rId11" Type="http://schemas.microsoft.com/office/2007/relationships/hdphoto" Target="../media/hdphoto4.wdp"/><Relationship Id="rId5" Type="http://schemas.openxmlformats.org/officeDocument/2006/relationships/image" Target="../media/image26.png"/><Relationship Id="rId10" Type="http://schemas.openxmlformats.org/officeDocument/2006/relationships/image" Target="../media/image29.png"/><Relationship Id="rId4" Type="http://schemas.openxmlformats.org/officeDocument/2006/relationships/image" Target="../media/image25.jpeg"/><Relationship Id="rId9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5.png"/><Relationship Id="rId7" Type="http://schemas.openxmlformats.org/officeDocument/2006/relationships/image" Target="../media/image19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jpeg"/><Relationship Id="rId11" Type="http://schemas.openxmlformats.org/officeDocument/2006/relationships/image" Target="../media/image22.png"/><Relationship Id="rId5" Type="http://schemas.openxmlformats.org/officeDocument/2006/relationships/image" Target="../media/image17.png"/><Relationship Id="rId10" Type="http://schemas.openxmlformats.org/officeDocument/2006/relationships/image" Target="../media/image21.png"/><Relationship Id="rId4" Type="http://schemas.openxmlformats.org/officeDocument/2006/relationships/image" Target="../media/image16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Фищенко АМ\Desktop\Рынки\unnam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88443" cy="650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8023" y="0"/>
            <a:ext cx="4368455" cy="692696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cs typeface="Thonburi" panose="020B0603020202020204" pitchFamily="34" charset="-34"/>
              </a:rPr>
              <a:t>СОДЕЙСТВИЕ РАЗВИТИЮ КОНКУРЕНЦИИ </a:t>
            </a:r>
            <a:endParaRPr lang="ru-RU" sz="1600" b="1" dirty="0">
              <a:cs typeface="Thonburi" panose="020B0603020202020204" pitchFamily="34" charset="-34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09" y="4797152"/>
            <a:ext cx="8916437" cy="1752600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Основной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задачей политики по содействию развитию конкуренции является создание условий для формирования благоприятной конкурентной среды.</a:t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Конкурентная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политика является ключевым инструментом реализации основных направлений социально-экономического развития территорий, включая формирование институциональной среды для инновационного развития, создание условий для повышения качества и уровня жизни населения, развитие конкурентоспособности экономики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в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целом.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090" y="548680"/>
            <a:ext cx="1017587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1262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Фищенко АМ\Desktop\Рынки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281790"/>
            <a:ext cx="1512167" cy="134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5" y="44624"/>
            <a:ext cx="9143999" cy="117818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619671" y="44624"/>
            <a:ext cx="72728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Перечень товарных рынков для содействия </a:t>
            </a:r>
            <a:br>
              <a:rPr lang="ru-RU" sz="2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развитию конкуренции в городе Нижневартовске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35220" y="2817767"/>
            <a:ext cx="212110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Рынок теплоснабжения (производства тепловой энергии)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Рынок поставки сжиженного газа в баллонах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Рынок выполнения работ по содержанию и текущему ремонту общего имущества собственников помещений в многоквартирном доме</a:t>
            </a:r>
          </a:p>
        </p:txBody>
      </p:sp>
      <p:pic>
        <p:nvPicPr>
          <p:cNvPr id="2051" name="Picture 3" descr="C:\Users\Фищенко АМ\Desktop\Рынки\istockphoto-452973249-1024x102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93" y="1281790"/>
            <a:ext cx="1634706" cy="134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79139" y="2817767"/>
            <a:ext cx="248454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Рынок жилищного строительства (за исключением индивидуального жилищного строительства</a:t>
            </a:r>
            <a:r>
              <a:rPr lang="ru-RU" sz="1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Рынок строительства объектов капитального строительства, за исключением жилищного и дорожного </a:t>
            </a:r>
            <a:r>
              <a:rPr lang="ru-RU" sz="1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строительства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1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Рынок </a:t>
            </a: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архитектурно-строительного проектирования</a:t>
            </a:r>
          </a:p>
        </p:txBody>
      </p:sp>
      <p:pic>
        <p:nvPicPr>
          <p:cNvPr id="2052" name="Picture 4" descr="C:\Users\Фищенко АМ\Desktop\Рынки\images (2).png"/>
          <p:cNvPicPr>
            <a:picLocks noChangeAspect="1" noChangeArrowheads="1"/>
          </p:cNvPicPr>
          <p:nvPr/>
        </p:nvPicPr>
        <p:blipFill>
          <a:blip r:embed="rId5">
            <a:biLevel thresh="7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281790"/>
            <a:ext cx="1512168" cy="134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4644008" y="2817767"/>
            <a:ext cx="19442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Рынок кадастровых и землеустроительных работ</a:t>
            </a:r>
          </a:p>
        </p:txBody>
      </p:sp>
      <p:pic>
        <p:nvPicPr>
          <p:cNvPr id="2054" name="Picture 6" descr="C:\Users\Фищенко АМ\Desktop\Рынки\images (11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540" y="3741096"/>
            <a:ext cx="1563684" cy="134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4644008" y="5239614"/>
            <a:ext cx="307585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Рынок благоустройства городской среды</a:t>
            </a:r>
          </a:p>
        </p:txBody>
      </p:sp>
      <p:pic>
        <p:nvPicPr>
          <p:cNvPr id="2056" name="Picture 8" descr="C:\Users\Фищенко АМ\Desktop\Рынки\png-transparent-billboard-advertising-computer-icons-signage-marketing-billboard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-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84" y="4943958"/>
            <a:ext cx="1944215" cy="120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79138" y="6381989"/>
            <a:ext cx="236731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1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Сфера </a:t>
            </a: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наружной рекламы</a:t>
            </a:r>
          </a:p>
        </p:txBody>
      </p:sp>
      <p:pic>
        <p:nvPicPr>
          <p:cNvPr id="2057" name="Picture 9" descr="C:\Users\Фищенко АМ\Desktop\Рынки\Graveyard-ic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888" y="4822362"/>
            <a:ext cx="1573437" cy="1326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2635220" y="6395752"/>
            <a:ext cx="245089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Рынок ритуальных услуг</a:t>
            </a:r>
          </a:p>
        </p:txBody>
      </p:sp>
      <p:pic>
        <p:nvPicPr>
          <p:cNvPr id="2058" name="Picture 10" descr="C:\Users\Фищенко АМ\Desktop\Рынки\service-roads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389" y="1399743"/>
            <a:ext cx="1619677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7021389" y="2817767"/>
            <a:ext cx="16196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Рынок дорожной деятельности (за исключением проектирования)</a:t>
            </a:r>
          </a:p>
        </p:txBody>
      </p:sp>
    </p:spTree>
    <p:extLst>
      <p:ext uri="{BB962C8B-B14F-4D97-AF65-F5344CB8AC3E}">
        <p14:creationId xmlns:p14="http://schemas.microsoft.com/office/powerpoint/2010/main" val="280816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" y="0"/>
            <a:ext cx="9144000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8900" y="0"/>
            <a:ext cx="7785100" cy="980728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СФЕРЫ ДЕЯТЕЛЬНОСТИ, </a:t>
            </a:r>
            <a:br>
              <a:rPr lang="ru-RU" sz="18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КОТОРЫЕ НАПРАВЛЕНЫ МЕРОПРИЯТИЯ ПО СОДЕЙСТВИЮ РАЗВИТИЮ КОНКУРЕНЦИИ В ГОРОДЕ НИЖНЕВАРТОВСКЕ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C:\Users\Фищенко АМ\Desktop\Рынки\images 1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002" y="1332757"/>
            <a:ext cx="1728192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2790219"/>
            <a:ext cx="13065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Образование, </a:t>
            </a:r>
          </a:p>
          <a:p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спорт, отдых</a:t>
            </a:r>
            <a:endParaRPr lang="ru-RU" sz="14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827" y="1186863"/>
            <a:ext cx="1999084" cy="136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13261" y="2777481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Строительный комплекс</a:t>
            </a:r>
            <a:endParaRPr lang="ru-RU" sz="14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887" y="1176334"/>
            <a:ext cx="1872208" cy="136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499672" y="2772917"/>
            <a:ext cx="10642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endParaRPr lang="ru-RU" sz="14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419" y="1176335"/>
            <a:ext cx="1685053" cy="136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266157" y="2777481"/>
            <a:ext cx="13769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Связь, реклама</a:t>
            </a:r>
            <a:endParaRPr lang="ru-RU" sz="14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3" descr="C:\Users\Фищенко АМ\Desktop\Рынки\Без названия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52777"/>
            <a:ext cx="1728192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51520" y="5661248"/>
            <a:ext cx="2208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Жилищно-коммунальное </a:t>
            </a:r>
          </a:p>
          <a:p>
            <a:pPr algn="ctr"/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хозяйство</a:t>
            </a:r>
          </a:p>
        </p:txBody>
      </p:sp>
      <p:pic>
        <p:nvPicPr>
          <p:cNvPr id="1028" name="Picture 4" descr="C:\Users\Фищенко АМ\Desktop\Рынки\images (1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666" y="3952775"/>
            <a:ext cx="1475924" cy="1420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621766" y="5661248"/>
            <a:ext cx="1206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</a:t>
            </a:r>
            <a:endParaRPr lang="ru-RU" sz="1400" b="1" i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endParaRPr lang="ru-RU" sz="14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5" descr="C:\Users\Фищенко АМ\Desktop\Рынки\3-0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477" y="3952777"/>
            <a:ext cx="1691683" cy="1420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685644" y="5661248"/>
            <a:ext cx="18144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Агропромышленный</a:t>
            </a:r>
          </a:p>
          <a:p>
            <a:pPr algn="ctr"/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</a:t>
            </a:r>
          </a:p>
        </p:txBody>
      </p:sp>
      <p:pic>
        <p:nvPicPr>
          <p:cNvPr id="13" name="Picture 6" descr="C:\Users\Фищенко АМ\Desktop\Рынки\images (2)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5" y="3952775"/>
            <a:ext cx="169932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115073" y="5661142"/>
            <a:ext cx="1497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Рыбная отрасль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6" y="1387008"/>
            <a:ext cx="1107219" cy="140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0048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945328"/>
              </p:ext>
            </p:extLst>
          </p:nvPr>
        </p:nvGraphicFramePr>
        <p:xfrm>
          <a:off x="107505" y="1268760"/>
          <a:ext cx="8928993" cy="5390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251"/>
                <a:gridCol w="5431003"/>
                <a:gridCol w="3011739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товарного рынка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Ответственный исполнитель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776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реализации продукции животноводства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366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реализации сельскохозяйственной продукции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436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теплоснабжения (производства тепловой энергии)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жилищно-коммунального хозяйства администрации города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509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поставки сжиженного газа в баллонах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жилищно-коммунального хозяйства администрации города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868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жилищного строительства (за исключением индивидуального жилищного строительства)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строительства администрации города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65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строительства объектов капитального строительства, за исключением жилищного и дорожного строительства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строительства администрации города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65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дорожной деятельности (за исключением проектирования)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строительства администрации города;</a:t>
                      </a: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жилищно-коммунального хозяйства администрации города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75656" y="260648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Перечень товарных рынков для содействия </a:t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развитию конкуренции в городе Нижневартовске</a:t>
            </a:r>
          </a:p>
        </p:txBody>
      </p:sp>
    </p:spTree>
    <p:extLst>
      <p:ext uri="{BB962C8B-B14F-4D97-AF65-F5344CB8AC3E}">
        <p14:creationId xmlns:p14="http://schemas.microsoft.com/office/powerpoint/2010/main" val="1043560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60188"/>
              </p:ext>
            </p:extLst>
          </p:nvPr>
        </p:nvGraphicFramePr>
        <p:xfrm>
          <a:off x="107504" y="404664"/>
          <a:ext cx="8928992" cy="619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995"/>
                <a:gridCol w="5388068"/>
                <a:gridCol w="2987929"/>
              </a:tblGrid>
              <a:tr h="63307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Рынок архитектурно-строительного проектирования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Департамент строительства администрации города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вылова водных биоресурсов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переработки водных биоресурсов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услуг дошкольного образования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образования администрации города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услуг общего образования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образования администрации города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услуг дополнительного образования детей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образования администрации города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услуг отдыха и оздоровления детей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образования администрации города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306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услуг психолого-педагогического сопровождения детей с ограниченными возможностями здоровья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образования администрации города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благоустройства городской среды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жилищно-коммунального хозяйства администрации города;</a:t>
                      </a: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строительства администрации города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405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492451"/>
              </p:ext>
            </p:extLst>
          </p:nvPr>
        </p:nvGraphicFramePr>
        <p:xfrm>
          <a:off x="107504" y="116632"/>
          <a:ext cx="8928992" cy="641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510"/>
                <a:gridCol w="5367153"/>
                <a:gridCol w="2976329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выполнения работ по содержанию и текущему ремонту общего имущества собственников помещений в многоквартирном доме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жилищно-коммунального хозяйства администрации города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3872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оказания услуг по перевозке пассажиров автомобильным транспортом по муниципальным маршрутам регулярных перевозок (городской транспорт), за исключением городского наземного электрического транспорта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r>
                        <a:rPr lang="ru-RU" sz="1400" b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епартамент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жилищно-коммунального хозяйства администрации города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10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услуг связи по предоставлению широкополосного доступа к сети "Интернет"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жилищно-коммунального хозяйства администрации города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842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ритуальных услуг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жилищно-коммунального хозяйства администрации города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Рынок кадастровых и землеустроительных работ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Департамент муниципальной собственности и земельных ресурсов администрации   города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572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Сфера наружной рекламы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Управление муниципального контроля администрации города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162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Рынок услуг в сфере физической культуры и спорта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Департамент по социальной политике администрации города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695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Рынок нефтепродуктов</a:t>
                      </a:r>
                    </a:p>
                    <a:p>
                      <a:pPr marL="0" algn="l" defTabSz="914400" rtl="0" eaLnBrk="1" latinLnBrk="0" hangingPunct="1"/>
                      <a:endParaRPr lang="ru-RU" sz="140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l" defTabSz="914400" rtl="0" eaLnBrk="1" latinLnBrk="0" hangingPunct="1"/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города;</a:t>
                      </a:r>
                    </a:p>
                    <a:p>
                      <a:pPr marL="0" algn="l" defTabSz="914400" rtl="0" eaLnBrk="1" latinLnBrk="0" hangingPunct="1"/>
                      <a:endParaRPr lang="ru-RU" sz="90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Департамент муниципальной собственности и земельных ресурсов администрации города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226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925901"/>
              </p:ext>
            </p:extLst>
          </p:nvPr>
        </p:nvGraphicFramePr>
        <p:xfrm>
          <a:off x="35496" y="33273"/>
          <a:ext cx="8928992" cy="6601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510"/>
                <a:gridCol w="5367153"/>
                <a:gridCol w="2976329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Рынок услуг в сфере изготовления и ремонта мебели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города;</a:t>
                      </a:r>
                    </a:p>
                    <a:p>
                      <a:endParaRPr lang="ru-RU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муниципальной собственности и земельных ресурсов администрации города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0608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розничной торговли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10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производства пищевой промышленности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города;</a:t>
                      </a:r>
                    </a:p>
                    <a:p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муниципальной собственности и земельных ресурсов администрации города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060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бытовых услуг</a:t>
                      </a:r>
                    </a:p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города;</a:t>
                      </a:r>
                    </a:p>
                    <a:p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муниципальной собственности и земельных ресурсов администрации города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Рынок сбора и заготовки пищевых лесных ресурсов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города;</a:t>
                      </a:r>
                    </a:p>
                    <a:p>
                      <a:pPr marL="0" algn="l" defTabSz="914400" rtl="0" eaLnBrk="1" latinLnBrk="0" hangingPunct="1"/>
                      <a:endParaRPr lang="ru-RU" sz="140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Департамент муниципальной собственности и земельных ресурсов администрации города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695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Рынок оказания услуг по ремонту автотранспортных средств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266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918612"/>
              </p:ext>
            </p:extLst>
          </p:nvPr>
        </p:nvGraphicFramePr>
        <p:xfrm>
          <a:off x="107504" y="116632"/>
          <a:ext cx="8928992" cy="642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510"/>
                <a:gridCol w="5367153"/>
                <a:gridCol w="2976329"/>
              </a:tblGrid>
              <a:tr h="14401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31.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Рынок народных художественных промыслов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32.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Рынок туристских услуг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города;</a:t>
                      </a:r>
                    </a:p>
                    <a:p>
                      <a:endParaRPr lang="ru-RU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муниципальной собственности и земельных ресурсов администрации города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33.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Рынок услуг в сфере культуры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по социальной политике администрации города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Рынок консалтинговых услуг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Рынок услуг по накоплению (в том числе раздельному накоплению), сбору, транспортированию, обработке твердых коммунальных отходов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Управление по природопользованию и экологии администрации города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6632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финансовых услуг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10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в сфере издательских услуг (в том числе прочая печатная издательская продукция)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общественных коммуникаций и молодежной политики администрации города;</a:t>
                      </a:r>
                    </a:p>
                    <a:p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0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Рынок креативной индустрии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391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178202"/>
              </p:ext>
            </p:extLst>
          </p:nvPr>
        </p:nvGraphicFramePr>
        <p:xfrm>
          <a:off x="107504" y="116632"/>
          <a:ext cx="8928992" cy="230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510"/>
                <a:gridCol w="5367153"/>
                <a:gridCol w="2976329"/>
              </a:tblGrid>
              <a:tr h="5760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39.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Рынок производства одежды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Рынок услуг по ремонту обуви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41.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Рынок производства товаров на экспорт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Рынок производства кондитерских изделий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Департамент экономического развития администрации города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5704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C:\Users\Фищенко АМ\Desktop\Рынки\images (6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43" y="3573016"/>
            <a:ext cx="1728192" cy="1545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Фищенко АМ\Desktop\Рынки\images (5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655"/>
            <a:ext cx="1512006" cy="151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3848" y="2536448"/>
            <a:ext cx="2079880" cy="1180584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13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Рынок услуг дошкольного образования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Рынок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общего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Рынок услуг дополнительного образования детей</a:t>
            </a:r>
          </a:p>
          <a:p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 descr="C:\Users\Фищенко АМ\Desktop\Рынки\images (3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24744"/>
            <a:ext cx="144016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116632"/>
            <a:ext cx="9108504" cy="1008112"/>
          </a:xfrm>
          <a:blipFill>
            <a:blip r:embed="rId5"/>
            <a:stretch>
              <a:fillRect/>
            </a:stretch>
          </a:blipFill>
        </p:spPr>
        <p:txBody>
          <a:bodyPr>
            <a:norm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Перечень товарных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рынков для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содействия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развитию конкуренции в городе Нижневартовске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2536448"/>
            <a:ext cx="1800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Рынок услуг отдыха и оздоровления детей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83968" y="2536448"/>
            <a:ext cx="214198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Рынок услуг психолого-педагогического сопровождения детей с ограниченными возможностями здоровья</a:t>
            </a:r>
          </a:p>
        </p:txBody>
      </p:sp>
      <p:pic>
        <p:nvPicPr>
          <p:cNvPr id="2055" name="Picture 7" descr="C:\Users\Фищенко АМ\Desktop\Рынки\familiar-insurance-symbol_318-64698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124744"/>
            <a:ext cx="1353090" cy="136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4543" y="5301208"/>
            <a:ext cx="22139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Рынок реализации продукции животноводства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352240" y="5301208"/>
            <a:ext cx="203389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Рынок реализации сельскохозяйственной продукции</a:t>
            </a:r>
          </a:p>
        </p:txBody>
      </p:sp>
      <p:pic>
        <p:nvPicPr>
          <p:cNvPr id="2061" name="Picture 13" descr="C:\Users\Фищенко АМ\Desktop\Рынки\59747070-set-of-black-white-hand-drawn-icons-on-farm-products.jpg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2233" y="3852473"/>
            <a:ext cx="1265712" cy="1265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C:\Users\Фищенко АМ\Desktop\Рынки\images (8)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3717032"/>
            <a:ext cx="1452725" cy="140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4283969" y="5285819"/>
            <a:ext cx="21419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Рынок вылова водных биоресурсов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Рынок переработки водных биоресурсов</a:t>
            </a:r>
          </a:p>
        </p:txBody>
      </p:sp>
      <p:pic>
        <p:nvPicPr>
          <p:cNvPr id="1026" name="Picture 2" descr="C:\Users\Фищенко АМ\Desktop\Рынки\images (9)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083391"/>
            <a:ext cx="1512168" cy="1451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425952" y="2551837"/>
            <a:ext cx="279005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Рынок оказания услуг по перевозке пассажиров автомобильным транспортом по муниципальным </a:t>
            </a:r>
            <a:r>
              <a:rPr lang="ru-RU" sz="1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маршрутам регулярных </a:t>
            </a: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перевозок (городской транспорт), за исключением городского наземного электрического транспорта</a:t>
            </a:r>
          </a:p>
        </p:txBody>
      </p:sp>
      <p:pic>
        <p:nvPicPr>
          <p:cNvPr id="1027" name="Picture 3" descr="C:\Users\Фищенко АМ\Desktop\Рынки\images (10)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401" y="3839401"/>
            <a:ext cx="1280359" cy="1156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425952" y="5285819"/>
            <a:ext cx="26825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sz="1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Рынок услуг связи по предоставлению широкополосного доступа к сети "Интернет"</a:t>
            </a:r>
          </a:p>
        </p:txBody>
      </p:sp>
    </p:spTree>
    <p:extLst>
      <p:ext uri="{BB962C8B-B14F-4D97-AF65-F5344CB8AC3E}">
        <p14:creationId xmlns:p14="http://schemas.microsoft.com/office/powerpoint/2010/main" val="6505557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851</Words>
  <Application>Microsoft Office PowerPoint</Application>
  <PresentationFormat>Экран (4:3)</PresentationFormat>
  <Paragraphs>192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СОДЕЙСТВИЕ РАЗВИТИЮ КОНКУРЕНЦИИ </vt:lpstr>
      <vt:lpstr> СФЕРЫ ДЕЯТЕЛЬНОСТИ,  НА КОТОРЫЕ НАПРАВЛЕНЫ МЕРОПРИЯТИЯ ПО СОДЕЙСТВИЮ РАЗВИТИЮ КОНКУРЕНЦИИ В ГОРОДЕ НИЖНЕВАРТОВСКЕ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Перечень товарных рынков для содействия  развитию конкуренции в городе Нижневартовске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СОДЕЙСТВИЕ РАЗВИТИЮ КОНКУРЕНЦИИ</dc:title>
  <dc:creator>Фищенко Анжела Михайловна</dc:creator>
  <cp:lastModifiedBy>Фищенко Анжела Михайловна</cp:lastModifiedBy>
  <cp:revision>55</cp:revision>
  <cp:lastPrinted>2020-11-09T10:35:37Z</cp:lastPrinted>
  <dcterms:created xsi:type="dcterms:W3CDTF">2020-10-30T05:32:50Z</dcterms:created>
  <dcterms:modified xsi:type="dcterms:W3CDTF">2024-09-02T11:49:57Z</dcterms:modified>
</cp:coreProperties>
</file>