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4"/>
  </p:notesMasterIdLst>
  <p:sldIdLst>
    <p:sldId id="296" r:id="rId2"/>
    <p:sldId id="277" r:id="rId3"/>
    <p:sldId id="281" r:id="rId4"/>
    <p:sldId id="260" r:id="rId5"/>
    <p:sldId id="261" r:id="rId6"/>
    <p:sldId id="262" r:id="rId7"/>
    <p:sldId id="257" r:id="rId8"/>
    <p:sldId id="280" r:id="rId9"/>
    <p:sldId id="258" r:id="rId10"/>
    <p:sldId id="259" r:id="rId11"/>
    <p:sldId id="263" r:id="rId12"/>
    <p:sldId id="284" r:id="rId13"/>
    <p:sldId id="294" r:id="rId14"/>
    <p:sldId id="288" r:id="rId15"/>
    <p:sldId id="264" r:id="rId16"/>
    <p:sldId id="287" r:id="rId17"/>
    <p:sldId id="303" r:id="rId18"/>
    <p:sldId id="271" r:id="rId19"/>
    <p:sldId id="283" r:id="rId20"/>
    <p:sldId id="272" r:id="rId21"/>
    <p:sldId id="285" r:id="rId22"/>
    <p:sldId id="266" r:id="rId23"/>
    <p:sldId id="267" r:id="rId24"/>
    <p:sldId id="268" r:id="rId25"/>
    <p:sldId id="269" r:id="rId26"/>
    <p:sldId id="270" r:id="rId27"/>
    <p:sldId id="275" r:id="rId28"/>
    <p:sldId id="282" r:id="rId29"/>
    <p:sldId id="289" r:id="rId30"/>
    <p:sldId id="292" r:id="rId31"/>
    <p:sldId id="290" r:id="rId32"/>
    <p:sldId id="291" r:id="rId33"/>
    <p:sldId id="304" r:id="rId34"/>
    <p:sldId id="273" r:id="rId35"/>
    <p:sldId id="286" r:id="rId36"/>
    <p:sldId id="293" r:id="rId37"/>
    <p:sldId id="302" r:id="rId38"/>
    <p:sldId id="305" r:id="rId39"/>
    <p:sldId id="274" r:id="rId40"/>
    <p:sldId id="298" r:id="rId41"/>
    <p:sldId id="300" r:id="rId42"/>
    <p:sldId id="299" r:id="rId43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D56E303-68DC-4E0A-8AD1-CA2932333D6A}">
          <p14:sldIdLst>
            <p14:sldId id="296"/>
            <p14:sldId id="277"/>
            <p14:sldId id="281"/>
            <p14:sldId id="260"/>
            <p14:sldId id="261"/>
            <p14:sldId id="262"/>
            <p14:sldId id="257"/>
            <p14:sldId id="280"/>
            <p14:sldId id="258"/>
            <p14:sldId id="259"/>
            <p14:sldId id="263"/>
            <p14:sldId id="284"/>
            <p14:sldId id="294"/>
            <p14:sldId id="288"/>
            <p14:sldId id="264"/>
            <p14:sldId id="287"/>
            <p14:sldId id="303"/>
            <p14:sldId id="271"/>
            <p14:sldId id="283"/>
            <p14:sldId id="272"/>
            <p14:sldId id="285"/>
            <p14:sldId id="266"/>
            <p14:sldId id="267"/>
            <p14:sldId id="268"/>
            <p14:sldId id="269"/>
            <p14:sldId id="270"/>
            <p14:sldId id="275"/>
            <p14:sldId id="282"/>
            <p14:sldId id="289"/>
          </p14:sldIdLst>
        </p14:section>
        <p14:section name="Раздел без заголовка" id="{5529A033-1A54-4AC8-9B0A-4919E6B97C6D}">
          <p14:sldIdLst>
            <p14:sldId id="292"/>
            <p14:sldId id="290"/>
            <p14:sldId id="291"/>
            <p14:sldId id="304"/>
            <p14:sldId id="273"/>
            <p14:sldId id="286"/>
            <p14:sldId id="293"/>
            <p14:sldId id="302"/>
            <p14:sldId id="305"/>
            <p14:sldId id="274"/>
            <p14:sldId id="298"/>
            <p14:sldId id="300"/>
            <p14:sldId id="29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18CC00"/>
    <a:srgbClr val="2A0DFF"/>
    <a:srgbClr val="96764C"/>
    <a:srgbClr val="2B0195"/>
    <a:srgbClr val="F5801F"/>
    <a:srgbClr val="5043FF"/>
    <a:srgbClr val="E927E9"/>
    <a:srgbClr val="EC46EC"/>
    <a:srgbClr val="EE5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3" autoAdjust="0"/>
    <p:restoredTop sz="77858" autoAdjust="0"/>
  </p:normalViewPr>
  <p:slideViewPr>
    <p:cSldViewPr>
      <p:cViewPr varScale="1">
        <p:scale>
          <a:sx n="129" d="100"/>
          <a:sy n="129" d="100"/>
        </p:scale>
        <p:origin x="-302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D7230-31DC-4485-B5B4-2FDE685A21B8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2FA84-FCFE-4254-987C-CBA42D76E5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355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 данной презентации – показать направления строительной деятельности города в ближайшей перспективе, на 4-5 лет.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6631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Справа 3 паркинга и магазин. </a:t>
            </a:r>
          </a:p>
          <a:p>
            <a:r>
              <a:rPr lang="ru-RU" dirty="0" smtClean="0"/>
              <a:t>В центре детский</a:t>
            </a:r>
            <a:r>
              <a:rPr lang="ru-RU" baseline="0" dirty="0" smtClean="0"/>
              <a:t> сад на 260 мет </a:t>
            </a:r>
            <a:r>
              <a:rPr lang="ru-RU" dirty="0" smtClean="0"/>
              <a:t>(не вошел в перечень планируемых объектов образования т.к. до 2020</a:t>
            </a:r>
            <a:r>
              <a:rPr lang="ru-RU" baseline="0" dirty="0" smtClean="0"/>
              <a:t> года не планируется).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500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2016 году начаты работы по строительству среднеобразовательной школы на 825 мест в квартале 18. В ближайшее время предстоит приступить к строительству 5 школ - в кварталах №№18, 20, 23, 10В и 9А, а так же 4-х детских садов - в кварталах №№18, 21, 23.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Органами власти автономного округа разрабатывается схема финансирования, в соответствии с которой в первую очередь, будут строиться объекты образования за счет привлечения средств инвесторов посредством заключения концессионных соглашений.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46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Проектами планировок предусмотрено строительство социальных объектов, планируется, что финансирование будет осуществляться за счет привлечения средств инвесторов.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период 2015-2016 годы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частными инвесторами города за счет собственных и привлеченных средств построено: магазинов, торговых комплексов, автомастерских, складов, гаражей, АБК, пунктов общественного питания и других объектов инвестиционной деятельности в количестве 133 шт. (2015 год – 61 объект, 2016 – 72 объекта) на  3,1 млрд. рублей.</a:t>
            </a:r>
          </a:p>
          <a:p>
            <a:r>
              <a:rPr lang="ru-RU" u="sng" dirty="0" smtClean="0"/>
              <a:t>Помимо этого ведется строительство Центральной окружной больницы на 1100 коек в городе Нижневартовске. Заказчиком вы-ступает УКС ХМАО-Югры. В настоящее время:</a:t>
            </a:r>
          </a:p>
          <a:p>
            <a:r>
              <a:rPr lang="ru-RU" u="sng" dirty="0" smtClean="0"/>
              <a:t>- по Второй очереди строительства готовится конкурс для определения под-рядной организации;</a:t>
            </a:r>
          </a:p>
          <a:p>
            <a:r>
              <a:rPr lang="ru-RU" u="sng" dirty="0" smtClean="0"/>
              <a:t>- по Первой очереди строительства проводится корректировка проектной документации, после чего, ориентировочно середина 2017 года, будет проведен конкурс для определения подрядной организации по первой очереди строительства.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442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Проектами планировок предусмотрено строительство социальных объектов, планируется, что финансирование будет осуществляться за счет привлечения средств инвесторов.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337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Помимо этого ведется строительство Центральной окружной больницы на 1100 коек в городе Нижневартовске. Заказчиком выступает УКС ХМАО-Югры. В настоящее время:</a:t>
            </a:r>
          </a:p>
          <a:p>
            <a:r>
              <a:rPr lang="ru-RU" dirty="0" smtClean="0"/>
              <a:t>- по Второй очереди строительства готовится конкурс для определения под-рядной организации;</a:t>
            </a:r>
          </a:p>
          <a:p>
            <a:r>
              <a:rPr lang="ru-RU" dirty="0" smtClean="0"/>
              <a:t>- по Первой очереди строительства проводится корректировка проектной до-</a:t>
            </a:r>
            <a:r>
              <a:rPr lang="ru-RU" dirty="0" err="1" smtClean="0"/>
              <a:t>кументации</a:t>
            </a:r>
            <a:r>
              <a:rPr lang="ru-RU" dirty="0" smtClean="0"/>
              <a:t>, после чего, ориентировочно середина 2017 года, будет проведен конкурс для определения подрядной организации по первой очереди строи-</a:t>
            </a:r>
            <a:r>
              <a:rPr lang="ru-RU" dirty="0" err="1" smtClean="0"/>
              <a:t>тельства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488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Благоустройство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205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Благоустройство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договора о развитии застроенной территории квартала Центральный и 9А предприятие ЗАО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Нижневартовскстройдеталь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 период 2017-2018 годы выполнит работы по обустройству бульвара «Рябиновый».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468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468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468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Индустриальный парк:</a:t>
            </a:r>
          </a:p>
          <a:p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Определена территория для размещения индустриального парка. После получения распоряжения Губернатора автономного округа о возможности предо-</a:t>
            </a:r>
            <a:r>
              <a:rPr lang="ru-RU" sz="1200" b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ставления</a:t>
            </a:r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земельного участка находящегося в муниципальной собственности, в аренду без проведения торгов земельный участок будет передан инвестору.</a:t>
            </a:r>
          </a:p>
          <a:p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Кладбище:	</a:t>
            </a:r>
          </a:p>
          <a:p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На сегодняшний день территории существующего городского кладбища не достаточно для более трех лет эксплуатации. В целях дальнейшего обеспечения работы кладбища МКУ УКС разработана проектная документация по расширению территории существующего кладбища. Помимо этого ведется работа по подготовке земельного участка для размещения нового кладбища в северной части городского округа.</a:t>
            </a:r>
          </a:p>
          <a:p>
            <a:endParaRPr lang="ru-RU" sz="1200" b="1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Итоги:</a:t>
            </a:r>
            <a:endParaRPr lang="ru-RU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Таким образом, за 5-7 лет, при сохранении социально экономической ситуации, планируется построить в новых микрорайонах порядка  700-900 тыс.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жилых помещений обустроенных социальной и транспортной инфраструктурой (объем капиталовложений застройщиков составит около 40 млрд. рублей), что позволит увеличить показатель площади жилых помещений, приходящийся на одного жителя города Нижневартовска (с 19,3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2016 году до 20,5 кв. м в 2020 году).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45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 smtClean="0"/>
              <a:t>В период</a:t>
            </a:r>
            <a:r>
              <a:rPr lang="ru-RU" baseline="0" dirty="0" smtClean="0"/>
              <a:t>  2015-2016 го</a:t>
            </a:r>
            <a:r>
              <a:rPr lang="ru-RU" b="0" baseline="0" dirty="0" smtClean="0"/>
              <a:t>ды построено: </a:t>
            </a:r>
            <a:r>
              <a:rPr lang="ru-RU" sz="1200" b="0" kern="1200" dirty="0" smtClean="0">
                <a:solidFill>
                  <a:srgbClr val="2A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240,5 тыс. кв. м жилья;</a:t>
            </a:r>
            <a:r>
              <a:rPr lang="ru-RU" sz="1200" b="0" kern="1200" baseline="0" dirty="0" smtClean="0">
                <a:solidFill>
                  <a:srgbClr val="2A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800" b="0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9</a:t>
            </a:r>
            <a:r>
              <a:rPr lang="ru-RU" sz="1200" b="0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детских садов;</a:t>
            </a:r>
            <a:r>
              <a:rPr lang="ru-RU" sz="1200" b="0" kern="1200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3700 м. дорог;</a:t>
            </a:r>
            <a:r>
              <a:rPr lang="ru-RU" sz="1200" b="0" kern="120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Инженерных сетей на 919,95 млн. р.</a:t>
            </a:r>
            <a:r>
              <a:rPr lang="ru-RU" sz="1200" b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endParaRPr lang="ru-RU" sz="1200" b="0" kern="1200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r>
              <a:rPr lang="ru-RU" dirty="0" smtClean="0"/>
              <a:t>Кроме этого в период 2015-2016 годы частными инвесторами города за счет собственных и привлеченных средств построено: магазинов, торговых комплексов, автомастерских, складов, гаражей, АБК, пунктов общественного питания и других объектов инвестиционной деятельности в количестве 133 шт. (2015 год – 61 объект, 2016 – 72 объекта) на  3,1 млрд. рублей.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802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Итоги:</a:t>
            </a:r>
            <a:endParaRPr lang="ru-RU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Таким образом, за 5-7 лет, при сохранении социально экономической ситуации, планируется построить в новых микрорайонах порядка  700-900 тыс.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жилых помещений обустроенных социальной и транспортной инфраструктурой (объем капиталовложений застройщиков составит около 40 млрд. рублей), что позволит увеличить показатель площади жилых помещений, приходящийся на одного жителя города Нижневартовска (с 19,3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2016 году до 20,5 кв. м в 2020 году).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454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914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860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2016 году начаты работы по строительству среднеобразовательной школы на 825 мест в квартале 18. В ближайшее время предстоит приступить к строи-</a:t>
            </a:r>
            <a:r>
              <a:rPr lang="ru-RU" dirty="0" err="1" smtClean="0"/>
              <a:t>тельству</a:t>
            </a:r>
            <a:r>
              <a:rPr lang="ru-RU" dirty="0" smtClean="0"/>
              <a:t> 5 школ - в кварталах №№18, 20, 23, 10В и 9А, а так же 4-х детских садов - в кварталах №№18, 21, 23.</a:t>
            </a:r>
          </a:p>
          <a:p>
            <a:r>
              <a:rPr lang="ru-RU" dirty="0" smtClean="0"/>
              <a:t>   Органами власти автономного округа разрабатывается схема </a:t>
            </a:r>
            <a:r>
              <a:rPr lang="ru-RU" dirty="0" err="1" smtClean="0"/>
              <a:t>финансирова-ния</a:t>
            </a:r>
            <a:r>
              <a:rPr lang="ru-RU" dirty="0" smtClean="0"/>
              <a:t>, в соответствии с которой в первую очередь, будут строиться объекты об-</a:t>
            </a:r>
            <a:r>
              <a:rPr lang="ru-RU" dirty="0" err="1" smtClean="0"/>
              <a:t>разования</a:t>
            </a:r>
            <a:r>
              <a:rPr lang="ru-RU" dirty="0" smtClean="0"/>
              <a:t> за счет привлечения средств инвесторов посредством заключения концессионных соглашений.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472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Необходимо отметить, что строительство магистральных инженерных сетей обеспечивающих застройку микрорайонов производится за счет средств городского и окружного  бюджетов. Ежегодный объем выделяемых на указанные цели средств составляет порядка 80-90 млн. рублей. Фактически потребность составляет не менее 300 млн. рублей в год. Одним из ключевых объектов теплоснабжения для обеспечения вновь строящегося жилья является котельная в Восточном планировочном районе мощностью 2×40МВт. В настоящее время ведется подготовка для передачи данного объекта инвестору. Планируется передать площадку инвестору в 1-й половине 2017 года. Продолжительность строительства составит около 18 месяцев.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076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Итоги:</a:t>
            </a:r>
            <a:endParaRPr lang="ru-RU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Таким образом, за 5-7 лет, при сохранении социально экономической ситуации, планируется построить в новых микрорайонах порядка  700-900 тыс.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жилых помещений обустроенных социальной и транспортной инфраструктурой (объем капиталовложений застройщиков составит около 40 млрд. рублей), что позволит увеличить показатель площади жилых помещений, приходящийся на одного жителя города Нижневартовска (с 19,3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2016 году до 20,5 кв. м в 2020 году).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454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соответствии с Генеральным планом города Нижневартовска развитие жилых микрорайонов в ближайшей перспективе будет осуществляться за счет кварталов IV очереди застройки Восточного планировочного района – это кварталы 31 а, 31б, 32, 33 где будет построено около 400 тыс. кв. м жилья (на которые уже разработаны проекты планировок), а так же кварталы 29, 30, 40, 41, 42, 43, 16П. В несколько отдаленной перспективе предусмотрена застройка кварталов средней этажности в Старой части города это кварталы 1П, 9П, 17П и др.  </a:t>
            </a:r>
          </a:p>
          <a:p>
            <a:r>
              <a:rPr lang="ru-RU" dirty="0" smtClean="0"/>
              <a:t>     В настоящее время жилищное строительство в городе Нижневартовске производится за счет средств инвесторов или привлеченных средств. Для муниципальных нужд квартиры приобретаются у застройщиков посредством проведения аукционов. Земельные участки передаются застройщикам на конкурсной основе.    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     Помимо освоения новых площадок ведется подготовительная работа для организации торгов на предоставление земельных участков по развитию застроенных территорий кварталов «МЖК» и «Прибрежный-3». Развитие застроенных территорий предусматривает, что часть обязательств или полностью обязательства по предоставлению жилых помещений гражданам проживающим в строениях предназначенных под снос на осваиваемой территории обеспечивается за счет застройщика.     </a:t>
            </a:r>
          </a:p>
          <a:p>
            <a:r>
              <a:rPr lang="ru-RU" dirty="0" smtClean="0"/>
              <a:t>      На сегодняшний день инвесторам осуществляющим строительство многоквартирных домов в городе Нижневартовске переданы площадки для строительства:</a:t>
            </a:r>
          </a:p>
          <a:p>
            <a:r>
              <a:rPr lang="ru-RU" dirty="0" smtClean="0"/>
              <a:t>- кварталы 25, 26 IV очереди застройки ВПР – 116,5 тыс. кв. м;</a:t>
            </a:r>
          </a:p>
          <a:p>
            <a:r>
              <a:rPr lang="ru-RU" dirty="0" smtClean="0"/>
              <a:t>- кварталы 21,1, 21,2, 22 III очереди застройки ВПР – 163,8 тыс. кв. м.;</a:t>
            </a:r>
          </a:p>
          <a:p>
            <a:r>
              <a:rPr lang="ru-RU" dirty="0" smtClean="0"/>
              <a:t>- кварталы В 1.2 – В 1.7 I очереди застройки Старого </a:t>
            </a:r>
            <a:r>
              <a:rPr lang="ru-RU" dirty="0" err="1" smtClean="0"/>
              <a:t>Вартовска</a:t>
            </a:r>
            <a:r>
              <a:rPr lang="ru-RU" dirty="0" smtClean="0"/>
              <a:t> – 75,1 тыс. кв. м;</a:t>
            </a:r>
          </a:p>
          <a:p>
            <a:r>
              <a:rPr lang="ru-RU" dirty="0" smtClean="0"/>
              <a:t>- кварталы «Центральный» и 9А (переданные под развитие застроенных территорий» - 141,2 тыс. кв. м.</a:t>
            </a:r>
          </a:p>
          <a:p>
            <a:r>
              <a:rPr lang="ru-RU" dirty="0" smtClean="0"/>
              <a:t>    Наряду со строительством многоквартирных жилых домов проектами планировок предусмотрены участки для индивидуального жилищного строительства в Старой части города. В настоящее время заканчиваются работы по обустройству квартала 8П (103 земельных участка), данный квартал предусмотрен для выделения льготным категориям граждан. В 2017 году планируется выполнить инженерную подготовку квартала 3П (105 земельных участков). В соответствии с задачами по обеспечению земельными участками льготных категорий до 1 января 2019 года, помимо двух указанных кварталов, необходимо выполнить вертикальную планировку и построить инженерные сети в кварталах 6П, 7П, 11П, 12П, 13П, 14П, 15П, 19П, 20П, 21П, 22П, 23П и др. Кроме участков, предназначенных для передачи льготным категориям граждан для ИЖС имеются ранее переданные земельные участки под строительство ИЖС. В ближайшее время за счет средств бюджета города предстоит построить магистральные сети водоснабжения с установкой пожарных гидрантов для обеспечения микрорайонов жилой индивидуальной застройки 3П, 4П в рамках муниципальной программы капитального строительства. Необходимо отметить, что строительство магистральных инженерных сетей обеспечивающих застройку микрорайонов производится за счет средств городского и окружного  бюджетов. Ежегодный объем выделяемых на указан-</a:t>
            </a:r>
            <a:r>
              <a:rPr lang="ru-RU" dirty="0" err="1" smtClean="0"/>
              <a:t>ные</a:t>
            </a:r>
            <a:r>
              <a:rPr lang="ru-RU" dirty="0" smtClean="0"/>
              <a:t> цели средств составляет порядка 80-90 млн. рублей. Фактически потреб-</a:t>
            </a:r>
            <a:r>
              <a:rPr lang="ru-RU" dirty="0" err="1" smtClean="0"/>
              <a:t>ность</a:t>
            </a:r>
            <a:r>
              <a:rPr lang="ru-RU" dirty="0" smtClean="0"/>
              <a:t> составляет не менее 300 млн. рублей в год. Одним из ключевых </a:t>
            </a:r>
            <a:r>
              <a:rPr lang="ru-RU" dirty="0" err="1" smtClean="0"/>
              <a:t>объек-тов</a:t>
            </a:r>
            <a:r>
              <a:rPr lang="ru-RU" dirty="0" smtClean="0"/>
              <a:t> теплоснабжения для обеспечения вновь строящегося жилья является ко-тельная в Восточном планировочном районе мощностью 2×40МВт. В настоя-</a:t>
            </a:r>
            <a:r>
              <a:rPr lang="ru-RU" dirty="0" err="1" smtClean="0"/>
              <a:t>щее</a:t>
            </a:r>
            <a:r>
              <a:rPr lang="ru-RU" dirty="0" smtClean="0"/>
              <a:t> время ведется подготовка для передачи данного объекта инвестору. </a:t>
            </a:r>
            <a:r>
              <a:rPr lang="ru-RU" dirty="0" err="1" smtClean="0"/>
              <a:t>Пла-нируется</a:t>
            </a:r>
            <a:r>
              <a:rPr lang="ru-RU" dirty="0" smtClean="0"/>
              <a:t> передать площадку инвестору в 1-й половине 2017 года. Продолжи-</a:t>
            </a:r>
            <a:r>
              <a:rPr lang="ru-RU" dirty="0" err="1" smtClean="0"/>
              <a:t>тельность</a:t>
            </a:r>
            <a:r>
              <a:rPr lang="ru-RU" dirty="0" smtClean="0"/>
              <a:t> строительства 18 месяцев.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758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FA84-FCFE-4254-987C-CBA42D76E56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90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8A93-88D9-411C-B911-6E57758CD8AB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5F85-FA7B-4AEB-8DFA-D3C3C5447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07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8A93-88D9-411C-B911-6E57758CD8AB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5F85-FA7B-4AEB-8DFA-D3C3C5447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8A93-88D9-411C-B911-6E57758CD8AB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5F85-FA7B-4AEB-8DFA-D3C3C5447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3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8A93-88D9-411C-B911-6E57758CD8AB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5F85-FA7B-4AEB-8DFA-D3C3C5447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60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8A93-88D9-411C-B911-6E57758CD8AB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5F85-FA7B-4AEB-8DFA-D3C3C5447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79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8A93-88D9-411C-B911-6E57758CD8AB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5F85-FA7B-4AEB-8DFA-D3C3C5447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4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8A93-88D9-411C-B911-6E57758CD8AB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5F85-FA7B-4AEB-8DFA-D3C3C5447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42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8A93-88D9-411C-B911-6E57758CD8AB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5F85-FA7B-4AEB-8DFA-D3C3C5447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1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8A93-88D9-411C-B911-6E57758CD8AB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5F85-FA7B-4AEB-8DFA-D3C3C5447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35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8A93-88D9-411C-B911-6E57758CD8AB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5F85-FA7B-4AEB-8DFA-D3C3C5447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76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8A93-88D9-411C-B911-6E57758CD8AB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5F85-FA7B-4AEB-8DFA-D3C3C5447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3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E8A93-88D9-411C-B911-6E57758CD8AB}" type="datetimeFigureOut">
              <a:rPr lang="ru-RU" smtClean="0"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F5F85-FA7B-4AEB-8DFA-D3C3C5447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52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:\_ДОКУМЕНТЫ_СОТРУДНИКОВ_\ИСТОМИН\Схемы\Презентация 2017-2020 Развитие города\Планируемые объекты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3" r="5011" b="970"/>
          <a:stretch/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  <a:ln>
            <a:solidFill>
              <a:srgbClr val="002060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 строительства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694928"/>
          </a:xfr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Нижневартовск 2017-2020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45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30"/>
    </mc:Choice>
    <mc:Fallback xmlns="">
      <p:transition advTm="163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UAG\Scan\Обмен\Фото  Детс сад в 21 квартале 13 07 16\DSCN53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57606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 на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320 </a:t>
            </a: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 в квартале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endParaRPr lang="ru-RU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82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1768" r="7500" b="1768"/>
          <a:stretch/>
        </p:blipFill>
        <p:spPr>
          <a:xfrm>
            <a:off x="0" y="0"/>
            <a:ext cx="9144000" cy="6876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5951984" y="44624"/>
            <a:ext cx="3192016" cy="71762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 anchorCtr="0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Построенные дороги </a:t>
            </a:r>
          </a:p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2015-2016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644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:\_ДОКУМЕНТЫ_СОТРУДНИКОВ_\ИСТОМИН\Схемы\Презентация 2017-2020 Развитие города\Планируемые объекты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3" r="5011" b="970"/>
          <a:stretch/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solidFill>
            <a:schemeClr val="l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Дороги, построенные в г. Нижневартовске </a:t>
            </a:r>
            <a:b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2015-2016г.г.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548" y="1582628"/>
            <a:ext cx="8172908" cy="4939814"/>
          </a:xfrm>
          <a:prstGeom prst="rect">
            <a:avLst/>
          </a:prstGeom>
          <a:solidFill>
            <a:schemeClr val="l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6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500" b="1" dirty="0" smtClean="0">
                <a:solidFill>
                  <a:srgbClr val="002060"/>
                </a:solidFill>
                <a:latin typeface="+mj-lt"/>
              </a:rPr>
              <a:t>Улица Зимняя </a:t>
            </a:r>
            <a:r>
              <a:rPr lang="ru-RU" sz="2500" b="1" dirty="0">
                <a:solidFill>
                  <a:srgbClr val="002060"/>
                </a:solidFill>
                <a:latin typeface="+mj-lt"/>
              </a:rPr>
              <a:t>(№14’) – </a:t>
            </a:r>
            <a:r>
              <a:rPr lang="ru-RU" sz="2500" b="1" dirty="0" smtClean="0">
                <a:solidFill>
                  <a:srgbClr val="002060"/>
                </a:solidFill>
                <a:latin typeface="+mj-lt"/>
              </a:rPr>
              <a:t>521 м.</a:t>
            </a:r>
            <a:r>
              <a:rPr lang="ru-RU" sz="2000" dirty="0" smtClean="0">
                <a:latin typeface="+mj-lt"/>
              </a:rPr>
              <a:t/>
            </a:r>
            <a:br>
              <a:rPr lang="ru-RU" sz="2000" dirty="0" smtClean="0">
                <a:latin typeface="+mj-lt"/>
              </a:rPr>
            </a:br>
            <a:r>
              <a:rPr lang="ru-RU" sz="2000" dirty="0" smtClean="0">
                <a:latin typeface="+mj-lt"/>
              </a:rPr>
              <a:t>от ул.№3 до ул.№16 – 70,2 млн. руб. ;</a:t>
            </a:r>
          </a:p>
          <a:p>
            <a:pPr marL="457200" lvl="0" indent="-457200">
              <a:spcAft>
                <a:spcPts val="6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500" b="1" dirty="0">
                <a:solidFill>
                  <a:srgbClr val="002060"/>
                </a:solidFill>
                <a:latin typeface="+mj-lt"/>
              </a:rPr>
              <a:t>Проезд </a:t>
            </a:r>
            <a:r>
              <a:rPr lang="ru-RU" sz="2500" b="1" dirty="0" smtClean="0">
                <a:solidFill>
                  <a:srgbClr val="002060"/>
                </a:solidFill>
                <a:latin typeface="+mj-lt"/>
              </a:rPr>
              <a:t>Восточный (№23) </a:t>
            </a:r>
            <a:r>
              <a:rPr lang="ru-RU" sz="2500" b="1" dirty="0">
                <a:solidFill>
                  <a:srgbClr val="002060"/>
                </a:solidFill>
                <a:latin typeface="+mj-lt"/>
              </a:rPr>
              <a:t>– </a:t>
            </a:r>
            <a:r>
              <a:rPr lang="ru-RU" sz="2500" b="1" dirty="0" smtClean="0">
                <a:solidFill>
                  <a:srgbClr val="002060"/>
                </a:solidFill>
                <a:latin typeface="+mj-lt"/>
              </a:rPr>
              <a:t>523 м.</a:t>
            </a:r>
            <a:r>
              <a:rPr lang="ru-RU" sz="2000" dirty="0" smtClean="0">
                <a:latin typeface="+mj-lt"/>
              </a:rPr>
              <a:t/>
            </a:r>
            <a:br>
              <a:rPr lang="ru-RU" sz="2000" dirty="0" smtClean="0">
                <a:latin typeface="+mj-lt"/>
              </a:rPr>
            </a:br>
            <a:r>
              <a:rPr lang="ru-RU" sz="2000" dirty="0" smtClean="0">
                <a:latin typeface="+mj-lt"/>
              </a:rPr>
              <a:t>от улицы Ханты-Мансийской (№15) до улицы Героев </a:t>
            </a:r>
            <a:r>
              <a:rPr lang="ru-RU" sz="2000" dirty="0" err="1" smtClean="0">
                <a:latin typeface="+mj-lt"/>
              </a:rPr>
              <a:t>Самотлора</a:t>
            </a:r>
            <a:r>
              <a:rPr lang="ru-RU" sz="2000" dirty="0" smtClean="0">
                <a:latin typeface="+mj-lt"/>
              </a:rPr>
              <a:t> (№17). 1 очередь строительства, Проезд Восточный – 63,8 млн. руб. ;</a:t>
            </a:r>
          </a:p>
          <a:p>
            <a:pPr marL="457200" lvl="0" indent="-457200">
              <a:spcAft>
                <a:spcPts val="6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500" b="1" dirty="0">
                <a:solidFill>
                  <a:srgbClr val="002060"/>
                </a:solidFill>
                <a:latin typeface="+mj-lt"/>
              </a:rPr>
              <a:t>Улица Героев </a:t>
            </a:r>
            <a:r>
              <a:rPr lang="ru-RU" sz="2500" b="1" dirty="0" err="1">
                <a:solidFill>
                  <a:srgbClr val="002060"/>
                </a:solidFill>
                <a:latin typeface="+mj-lt"/>
              </a:rPr>
              <a:t>Самотлора</a:t>
            </a:r>
            <a:r>
              <a:rPr lang="ru-RU" sz="2500" b="1" dirty="0">
                <a:solidFill>
                  <a:srgbClr val="002060"/>
                </a:solidFill>
                <a:latin typeface="+mj-lt"/>
              </a:rPr>
              <a:t> (№17) – </a:t>
            </a:r>
            <a:r>
              <a:rPr lang="ru-RU" sz="2500" b="1" dirty="0" smtClean="0">
                <a:solidFill>
                  <a:srgbClr val="002060"/>
                </a:solidFill>
                <a:latin typeface="+mj-lt"/>
              </a:rPr>
              <a:t>1402 м.</a:t>
            </a:r>
            <a:br>
              <a:rPr lang="ru-RU" sz="2500" b="1" dirty="0" smtClean="0">
                <a:solidFill>
                  <a:srgbClr val="002060"/>
                </a:solidFill>
                <a:latin typeface="+mj-lt"/>
              </a:rPr>
            </a:br>
            <a:r>
              <a:rPr lang="ru-RU" sz="2000" dirty="0" smtClean="0">
                <a:latin typeface="+mj-lt"/>
              </a:rPr>
              <a:t>от улицы </a:t>
            </a:r>
            <a:r>
              <a:rPr lang="ru-RU" sz="2000" dirty="0" err="1" smtClean="0">
                <a:latin typeface="+mj-lt"/>
              </a:rPr>
              <a:t>Нововартовская</a:t>
            </a:r>
            <a:r>
              <a:rPr lang="ru-RU" sz="2000" dirty="0" smtClean="0">
                <a:latin typeface="+mj-lt"/>
              </a:rPr>
              <a:t> до улицы 21 – 292,6 млн. руб. ;</a:t>
            </a:r>
          </a:p>
          <a:p>
            <a:pPr marL="457200" lvl="0" indent="-457200">
              <a:spcAft>
                <a:spcPts val="6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500" b="1" dirty="0">
                <a:solidFill>
                  <a:srgbClr val="002060"/>
                </a:solidFill>
                <a:latin typeface="+mj-lt"/>
              </a:rPr>
              <a:t>Улица Романтиков (№</a:t>
            </a:r>
            <a:r>
              <a:rPr lang="ru-RU" sz="2500" b="1" dirty="0" smtClean="0">
                <a:solidFill>
                  <a:srgbClr val="002060"/>
                </a:solidFill>
                <a:latin typeface="+mj-lt"/>
              </a:rPr>
              <a:t>20)</a:t>
            </a:r>
            <a:r>
              <a:rPr lang="ru-RU" sz="2500" b="1" dirty="0">
                <a:solidFill>
                  <a:srgbClr val="002060"/>
                </a:solidFill>
              </a:rPr>
              <a:t> – </a:t>
            </a:r>
            <a:r>
              <a:rPr lang="ru-RU" sz="2500" b="1" dirty="0" smtClean="0">
                <a:solidFill>
                  <a:srgbClr val="002060"/>
                </a:solidFill>
                <a:latin typeface="+mj-lt"/>
              </a:rPr>
              <a:t>225 </a:t>
            </a:r>
            <a:r>
              <a:rPr lang="ru-RU" sz="2500" b="1" dirty="0">
                <a:solidFill>
                  <a:srgbClr val="002060"/>
                </a:solidFill>
                <a:latin typeface="+mj-lt"/>
              </a:rPr>
              <a:t>м.</a:t>
            </a:r>
            <a:r>
              <a:rPr lang="ru-RU" sz="2000" dirty="0" smtClean="0">
                <a:latin typeface="+mj-lt"/>
              </a:rPr>
              <a:t/>
            </a:r>
            <a:br>
              <a:rPr lang="ru-RU" sz="2000" dirty="0" smtClean="0">
                <a:latin typeface="+mj-lt"/>
              </a:rPr>
            </a:br>
            <a:r>
              <a:rPr lang="ru-RU" sz="2000" dirty="0" smtClean="0">
                <a:latin typeface="+mj-lt"/>
              </a:rPr>
              <a:t>от улицы Мира (№10) до улицы №23 – 32,7 млн. руб. ;</a:t>
            </a:r>
          </a:p>
          <a:p>
            <a:pPr marL="457200" lvl="0" indent="-457200" algn="just">
              <a:spcAft>
                <a:spcPts val="6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500" b="1" dirty="0">
                <a:solidFill>
                  <a:srgbClr val="002060"/>
                </a:solidFill>
                <a:latin typeface="+mj-lt"/>
              </a:rPr>
              <a:t>Мост через р. </a:t>
            </a:r>
            <a:r>
              <a:rPr lang="ru-RU" sz="2500" b="1" dirty="0" err="1">
                <a:solidFill>
                  <a:srgbClr val="002060"/>
                </a:solidFill>
                <a:latin typeface="+mj-lt"/>
              </a:rPr>
              <a:t>Рязанка</a:t>
            </a:r>
            <a:r>
              <a:rPr lang="ru-RU" sz="2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dirty="0" smtClean="0">
                <a:latin typeface="+mj-lt"/>
              </a:rPr>
              <a:t>по ул.2П-2 – 83,5 млн. руб.;</a:t>
            </a:r>
          </a:p>
          <a:p>
            <a:pPr marL="457200" indent="-457200">
              <a:spcAft>
                <a:spcPts val="6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500" b="1" dirty="0">
                <a:solidFill>
                  <a:srgbClr val="002060"/>
                </a:solidFill>
                <a:latin typeface="+mj-lt"/>
              </a:rPr>
              <a:t>Улица </a:t>
            </a:r>
            <a:r>
              <a:rPr lang="ru-RU" sz="2500" b="1" dirty="0" smtClean="0">
                <a:solidFill>
                  <a:srgbClr val="002060"/>
                </a:solidFill>
                <a:latin typeface="+mj-lt"/>
              </a:rPr>
              <a:t>Зимняя </a:t>
            </a:r>
            <a:r>
              <a:rPr lang="ru-RU" sz="2500" b="1" dirty="0">
                <a:solidFill>
                  <a:srgbClr val="002060"/>
                </a:solidFill>
                <a:latin typeface="+mj-lt"/>
              </a:rPr>
              <a:t>(№18</a:t>
            </a:r>
            <a:r>
              <a:rPr lang="ru-RU" sz="2500" b="1" dirty="0" smtClean="0">
                <a:solidFill>
                  <a:srgbClr val="002060"/>
                </a:solidFill>
                <a:latin typeface="+mj-lt"/>
              </a:rPr>
              <a:t>`) – 1054 м.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улицы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Зимней (№14`) до ул. Северной (18), протяженность 1054 м. – 232,9 млн.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O:\Презентация по строительству на 2017-2020\Исходные данные для Презентации\ул. Героев Самотлора\3 ул. Героев Самотлора Лето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t="213" r="1004" b="213"/>
          <a:stretch/>
        </p:blipFill>
        <p:spPr bwMode="auto">
          <a:xfrm>
            <a:off x="-12948" y="0"/>
            <a:ext cx="9180000" cy="688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6"/>
          <p:cNvSpPr txBox="1">
            <a:spLocks/>
          </p:cNvSpPr>
          <p:nvPr/>
        </p:nvSpPr>
        <p:spPr>
          <a:xfrm>
            <a:off x="4788024" y="404664"/>
            <a:ext cx="4248472" cy="50405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улица Героев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Самотлора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9602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sapr08\Desktop\Презентация\Исходные данные для Презентации\Мост через р. Рязанка по ул.2П-2.JPG"/>
          <p:cNvPicPr>
            <a:picLocks noChangeAspect="1" noChangeArrowheads="1"/>
          </p:cNvPicPr>
          <p:nvPr/>
        </p:nvPicPr>
        <p:blipFill rotWithShape="1">
          <a:blip r:embed="rId2" cstate="print"/>
          <a:srcRect l="3127" r="90" b="9656"/>
          <a:stretch/>
        </p:blipFill>
        <p:spPr bwMode="auto">
          <a:xfrm>
            <a:off x="-15974" y="-1"/>
            <a:ext cx="9180000" cy="6886607"/>
          </a:xfrm>
          <a:prstGeom prst="rect">
            <a:avLst/>
          </a:prstGeom>
          <a:noFill/>
        </p:spPr>
      </p:pic>
      <p:sp>
        <p:nvSpPr>
          <p:cNvPr id="7" name="Заголовок 6"/>
          <p:cNvSpPr txBox="1">
            <a:spLocks/>
          </p:cNvSpPr>
          <p:nvPr/>
        </p:nvSpPr>
        <p:spPr>
          <a:xfrm>
            <a:off x="3635896" y="260648"/>
            <a:ext cx="5400600" cy="50405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Мост через р.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Рязанка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по ул.2П-2 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0822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:\Презентация по строительству на 2017-2020\Исходные данные для Презентации\ул 18 штрих\Ул. №18' (14' -1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10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6"/>
          <p:cNvSpPr txBox="1">
            <a:spLocks/>
          </p:cNvSpPr>
          <p:nvPr/>
        </p:nvSpPr>
        <p:spPr>
          <a:xfrm>
            <a:off x="179512" y="260648"/>
            <a:ext cx="8856984" cy="50405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Улица 18` от улицы Зимней (№14`) до ул. Северной (18)</a:t>
            </a:r>
          </a:p>
        </p:txBody>
      </p:sp>
    </p:spTree>
    <p:extLst>
      <p:ext uri="{BB962C8B-B14F-4D97-AF65-F5344CB8AC3E}">
        <p14:creationId xmlns:p14="http://schemas.microsoft.com/office/powerpoint/2010/main" val="180267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:\_ДОКУМЕНТЫ_СОТРУДНИКОВ_\ИСТОМИН\Схемы\Презентация 2017-2020 Развитие города\Планируемые объекты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3" r="5011" b="970"/>
          <a:stretch/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solidFill>
            <a:schemeClr val="l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Инженерные сети и объекты коммунального хозяйства введенные в 2015-2016г.г.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659572"/>
            <a:ext cx="8208912" cy="4524315"/>
          </a:xfrm>
          <a:prstGeom prst="rect">
            <a:avLst/>
          </a:prstGeom>
          <a:solidFill>
            <a:schemeClr val="l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96000" indent="-396000">
              <a:spcAft>
                <a:spcPts val="1200"/>
              </a:spcAft>
              <a:buFont typeface="Wingdings" pitchFamily="2" charset="2"/>
              <a:buChar char="q"/>
            </a:pPr>
            <a:r>
              <a:rPr lang="ru-RU" sz="2400" b="1" dirty="0">
                <a:solidFill>
                  <a:srgbClr val="002060"/>
                </a:solidFill>
                <a:latin typeface="+mj-lt"/>
              </a:rPr>
              <a:t>Инженерное обеспечение и благоустройство </a:t>
            </a:r>
            <a:r>
              <a:rPr lang="ru-RU" sz="2000" dirty="0" smtClean="0">
                <a:latin typeface="+mj-lt"/>
              </a:rPr>
              <a:t/>
            </a:r>
            <a:br>
              <a:rPr lang="ru-RU" sz="2000" dirty="0" smtClean="0">
                <a:latin typeface="+mj-lt"/>
              </a:rPr>
            </a:br>
            <a:r>
              <a:rPr lang="ru-RU" sz="2000" dirty="0" smtClean="0">
                <a:latin typeface="+mj-lt"/>
              </a:rPr>
              <a:t>квартала 17 – 75,65 млн. руб.</a:t>
            </a:r>
          </a:p>
          <a:p>
            <a:pPr marL="396000" indent="-396000">
              <a:spcAft>
                <a:spcPts val="1200"/>
              </a:spcAft>
              <a:buFont typeface="Wingdings" pitchFamily="2" charset="2"/>
              <a:buChar char="q"/>
            </a:pPr>
            <a:r>
              <a:rPr lang="ru-RU" sz="2400" b="1" dirty="0">
                <a:solidFill>
                  <a:srgbClr val="002060"/>
                </a:solidFill>
                <a:latin typeface="+mj-lt"/>
              </a:rPr>
              <a:t>Инженерное обеспечение и благоустройство </a:t>
            </a:r>
            <a:r>
              <a:rPr lang="ru-RU" sz="2000" dirty="0" smtClean="0">
                <a:latin typeface="+mj-lt"/>
              </a:rPr>
              <a:t/>
            </a:r>
            <a:br>
              <a:rPr lang="ru-RU" sz="2000" dirty="0" smtClean="0">
                <a:latin typeface="+mj-lt"/>
              </a:rPr>
            </a:br>
            <a:r>
              <a:rPr lang="ru-RU" sz="2000" dirty="0" smtClean="0">
                <a:latin typeface="+mj-lt"/>
              </a:rPr>
              <a:t>квартала 18 – 126,7 млн. руб.;</a:t>
            </a:r>
          </a:p>
          <a:p>
            <a:pPr marL="396000" indent="-396000">
              <a:spcAft>
                <a:spcPts val="1200"/>
              </a:spcAft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Водовод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dirty="0" smtClean="0">
                <a:latin typeface="+mj-lt"/>
              </a:rPr>
              <a:t/>
            </a:r>
            <a:br>
              <a:rPr lang="ru-RU" sz="2000" dirty="0" smtClean="0">
                <a:latin typeface="+mj-lt"/>
              </a:rPr>
            </a:br>
            <a:r>
              <a:rPr lang="ru-RU" sz="2000" dirty="0" smtClean="0">
                <a:latin typeface="+mj-lt"/>
              </a:rPr>
              <a:t>ВОС-2 - поселок малоэтажной индивидуальной жилой застройки - 209 млн. руб.</a:t>
            </a:r>
          </a:p>
          <a:p>
            <a:pPr marL="396000" indent="-396000">
              <a:spcAft>
                <a:spcPts val="1200"/>
              </a:spcAft>
              <a:buFont typeface="Wingdings" pitchFamily="2" charset="2"/>
              <a:buChar char="q"/>
            </a:pPr>
            <a:r>
              <a:rPr lang="ru-RU" sz="2400" b="1" dirty="0">
                <a:solidFill>
                  <a:srgbClr val="002060"/>
                </a:solidFill>
                <a:latin typeface="+mj-lt"/>
              </a:rPr>
              <a:t>Теплотрасса и водовод </a:t>
            </a:r>
            <a:r>
              <a:rPr lang="ru-RU" sz="2000" dirty="0" smtClean="0">
                <a:latin typeface="+mj-lt"/>
              </a:rPr>
              <a:t>по </a:t>
            </a:r>
            <a:r>
              <a:rPr lang="ru-RU" sz="2000" dirty="0" err="1" smtClean="0">
                <a:latin typeface="+mj-lt"/>
              </a:rPr>
              <a:t>ул.Мусы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Джалиля</a:t>
            </a:r>
            <a:r>
              <a:rPr lang="ru-RU" sz="2000" dirty="0" smtClean="0">
                <a:latin typeface="+mj-lt"/>
              </a:rPr>
              <a:t> от ул. Таежная до камеры УТ-1 </a:t>
            </a:r>
            <a:r>
              <a:rPr lang="ru-RU" sz="2000" dirty="0" err="1" smtClean="0">
                <a:latin typeface="+mj-lt"/>
              </a:rPr>
              <a:t>ул.Мусы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Джалиля</a:t>
            </a:r>
            <a:r>
              <a:rPr lang="ru-RU" sz="2000" dirty="0" smtClean="0">
                <a:latin typeface="+mj-lt"/>
              </a:rPr>
              <a:t> – 320,6 млн. руб.</a:t>
            </a:r>
          </a:p>
          <a:p>
            <a:pPr marL="396000" indent="-396000">
              <a:spcAft>
                <a:spcPts val="1200"/>
              </a:spcAft>
              <a:buFont typeface="Wingdings" pitchFamily="2" charset="2"/>
              <a:buChar char="q"/>
            </a:pPr>
            <a:r>
              <a:rPr lang="ru-RU" sz="2400" b="1" dirty="0">
                <a:solidFill>
                  <a:srgbClr val="002060"/>
                </a:solidFill>
                <a:latin typeface="+mj-lt"/>
              </a:rPr>
              <a:t>Теплотрасса</a:t>
            </a:r>
            <a:r>
              <a:rPr lang="ru-RU" sz="2000" dirty="0" smtClean="0">
                <a:latin typeface="+mj-lt"/>
              </a:rPr>
              <a:t> по улице </a:t>
            </a:r>
            <a:r>
              <a:rPr lang="ru-RU" sz="2000" dirty="0" err="1" smtClean="0">
                <a:latin typeface="+mj-lt"/>
              </a:rPr>
              <a:t>Кузоваткина</a:t>
            </a:r>
            <a:r>
              <a:rPr lang="ru-RU" sz="2000" dirty="0" smtClean="0">
                <a:latin typeface="+mj-lt"/>
              </a:rPr>
              <a:t> от котельной №1 до улицы Северной. 2; 3 этапы – 188 млн. руб. </a:t>
            </a:r>
          </a:p>
        </p:txBody>
      </p:sp>
    </p:spTree>
    <p:extLst>
      <p:ext uri="{BB962C8B-B14F-4D97-AF65-F5344CB8AC3E}">
        <p14:creationId xmlns:p14="http://schemas.microsoft.com/office/powerpoint/2010/main" val="371716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:\_ДОКУМЕНТЫ_СОТРУДНИКОВ_\ИСТОМИН\Схемы\Презентация 2017-2020 Развитие города\Планируемые - общий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6"/>
          <a:stretch/>
        </p:blipFill>
        <p:spPr bwMode="auto">
          <a:xfrm>
            <a:off x="0" y="-1"/>
            <a:ext cx="9144000" cy="686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355976" y="476672"/>
            <a:ext cx="4629200" cy="64807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Планируемые объекты</a:t>
            </a:r>
            <a:endParaRPr lang="ru-RU" dirty="0">
              <a:solidFill>
                <a:srgbClr val="00206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Объект 7"/>
          <p:cNvSpPr txBox="1">
            <a:spLocks/>
          </p:cNvSpPr>
          <p:nvPr/>
        </p:nvSpPr>
        <p:spPr>
          <a:xfrm>
            <a:off x="323528" y="836712"/>
            <a:ext cx="6912768" cy="5616623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b="1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endParaRPr lang="ru-RU" sz="1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общеобразовательных школ;</a:t>
            </a:r>
          </a:p>
          <a:p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детских сада;</a:t>
            </a:r>
          </a:p>
          <a:p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км дорог;</a:t>
            </a:r>
          </a:p>
          <a:p>
            <a:pPr lvl="0"/>
            <a:r>
              <a:rPr lang="ru-RU" sz="1800" b="1" dirty="0">
                <a:solidFill>
                  <a:srgbClr val="9676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Котельная 2х40МВт; </a:t>
            </a:r>
          </a:p>
          <a:p>
            <a:pPr lvl="0"/>
            <a:r>
              <a:rPr lang="ru-RU" sz="1800" b="1" dirty="0">
                <a:solidFill>
                  <a:srgbClr val="2B01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Расширение кладбища;</a:t>
            </a:r>
          </a:p>
          <a:p>
            <a:pPr lvl="0"/>
            <a:r>
              <a:rPr lang="ru-RU" sz="1800" b="1" dirty="0">
                <a:solidFill>
                  <a:srgbClr val="F58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Индустриальный парк;</a:t>
            </a:r>
          </a:p>
          <a:p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двух скверов; </a:t>
            </a:r>
          </a:p>
          <a:p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Обустройство бульвара Рябиновый;</a:t>
            </a:r>
          </a:p>
          <a:p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 Комсомольского бульвара;</a:t>
            </a:r>
          </a:p>
          <a:p>
            <a:pPr lvl="0"/>
            <a:r>
              <a:rPr lang="ru-RU" sz="1800" b="1" dirty="0">
                <a:solidFill>
                  <a:srgbClr val="FFC9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Многоэтажная жилая застройка кварталов Восточного </a:t>
            </a:r>
            <a:br>
              <a:rPr lang="ru-RU" sz="1800" b="1" dirty="0">
                <a:solidFill>
                  <a:srgbClr val="FFC9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>
                <a:solidFill>
                  <a:srgbClr val="FFC9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планировочного района и развитие застроенной территории;</a:t>
            </a:r>
          </a:p>
          <a:p>
            <a:pPr lvl="0"/>
            <a:r>
              <a:rPr lang="ru-RU" sz="1800" b="1" dirty="0">
                <a:solidFill>
                  <a:srgbClr val="504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Индивидуальная жилая застройка в старой части города;</a:t>
            </a:r>
          </a:p>
          <a:p>
            <a:pPr lvl="0"/>
            <a:r>
              <a:rPr lang="ru-RU" sz="1800" b="1" dirty="0">
                <a:solidFill>
                  <a:srgbClr val="E927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Социальные объекты (аквапарк, музей, ледовая арена, спортивный комплекс, манеж, тир).</a:t>
            </a:r>
          </a:p>
          <a:p>
            <a:endParaRPr lang="ru-RU" sz="2400" b="1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0" indent="0">
              <a:buFont typeface="Wingdings 3"/>
              <a:buNone/>
            </a:pPr>
            <a:endParaRPr lang="ru-RU" sz="2400" b="1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marL="0" indent="0">
              <a:buFont typeface="Wingdings 3"/>
              <a:buNone/>
            </a:pPr>
            <a:endParaRPr lang="ru-RU" sz="2400" b="1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endParaRPr lang="ru-RU" sz="2400" b="1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28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t="2010" r="1437" b="2010"/>
          <a:stretch/>
        </p:blipFill>
        <p:spPr>
          <a:xfrm>
            <a:off x="0" y="-11807"/>
            <a:ext cx="9144000" cy="687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60032" y="35908"/>
            <a:ext cx="4212468" cy="80021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</a:rPr>
              <a:t>Жилищное строительство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</a:rPr>
              <a:t>планируемые объекты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846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Планируемые объекты жилищного строительства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529284"/>
              </p:ext>
            </p:extLst>
          </p:nvPr>
        </p:nvGraphicFramePr>
        <p:xfrm>
          <a:off x="467546" y="1268761"/>
          <a:ext cx="8208912" cy="5279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0"/>
                <a:gridCol w="2160240"/>
                <a:gridCol w="1584176"/>
                <a:gridCol w="1296144"/>
                <a:gridCol w="1296144"/>
                <a:gridCol w="1224138"/>
              </a:tblGrid>
              <a:tr h="55302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  <a:r>
                        <a:rPr lang="ru-RU" sz="12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пп</a:t>
                      </a:r>
                      <a:endParaRPr lang="ru-RU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объекта 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капитального строительства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Место 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расположения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Мощность,</a:t>
                      </a:r>
                      <a:b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тыс. кв. м.</a:t>
                      </a:r>
                      <a:endParaRPr lang="ru-RU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Этажность</a:t>
                      </a:r>
                      <a:endParaRPr lang="ru-RU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Стоимость строительства, млн. руб.</a:t>
                      </a:r>
                    </a:p>
                  </a:txBody>
                  <a:tcPr marL="68580" marR="68580" marT="0" marB="0" anchor="ctr"/>
                </a:tc>
              </a:tr>
              <a:tr h="4301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</a:rPr>
                        <a:t>6.1.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</a:rPr>
                        <a:t>Квартал комплексной застройки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</a:rPr>
                        <a:t>31а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67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</a:rPr>
                        <a:t>9-14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≈ 3 800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01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</a:rPr>
                        <a:t>6.2.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</a:rPr>
                        <a:t>Квартал комплексной застройки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</a:rPr>
                        <a:t>31б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81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+mj-lt"/>
                          <a:ea typeface="Calibri"/>
                        </a:rPr>
                        <a:t>9-14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≈ 4 500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01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</a:rPr>
                        <a:t>6.3.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</a:rPr>
                        <a:t>Квартал комплексной застройки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79,4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+mj-lt"/>
                          <a:ea typeface="Calibri"/>
                        </a:rPr>
                        <a:t>9-14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+mj-lt"/>
                          <a:ea typeface="Calibri"/>
                        </a:rPr>
                        <a:t>≈ 4 500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01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</a:rPr>
                        <a:t>6.4.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</a:rPr>
                        <a:t>Квартал комплексной застройки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j-lt"/>
                          <a:ea typeface="Times New Roman"/>
                        </a:rPr>
                        <a:t>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166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+mj-lt"/>
                          <a:ea typeface="Calibri"/>
                        </a:rPr>
                        <a:t>9-14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+mj-lt"/>
                          <a:ea typeface="Calibri"/>
                        </a:rPr>
                        <a:t>≈ 9 000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51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</a:rPr>
                        <a:t>6.5.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</a:rPr>
                        <a:t>Развитие застроенной территории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</a:rPr>
                        <a:t>квартал «Прибрежный -3»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42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</a:rPr>
                        <a:t>9-23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+mj-lt"/>
                          <a:ea typeface="Calibri"/>
                        </a:rPr>
                        <a:t>≈ 2 500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01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</a:rPr>
                        <a:t>6.6.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</a:rPr>
                        <a:t>Развитие застроенной территории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j-lt"/>
                          <a:ea typeface="Times New Roman"/>
                        </a:rPr>
                        <a:t>Квартал «МЖК»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38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</a:rPr>
                        <a:t>9-14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≈ 2 000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01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6.7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+mn-cs"/>
                        </a:rPr>
                        <a:t>Кварталы комплексной застройки 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29, 30, 40, 41, 42, 43, В-1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+mn-cs"/>
                        </a:rPr>
                        <a:t>≈ </a:t>
                      </a: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600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9-14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≈ 35 000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01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6.8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Кварталы комплексной застройки 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1П, 9П, 16П, 17П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+mn-cs"/>
                        </a:rPr>
                        <a:t>≈ </a:t>
                      </a: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280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2-4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+mn-cs"/>
                        </a:rPr>
                        <a:t>≈ </a:t>
                      </a: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14</a:t>
                      </a:r>
                      <a:r>
                        <a:rPr lang="ru-RU" sz="1400" baseline="0" dirty="0" smtClean="0">
                          <a:latin typeface="+mj-lt"/>
                          <a:ea typeface="Times New Roman"/>
                        </a:rPr>
                        <a:t> 000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172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6.9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Индивидуальная жилая застройка в старой части города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3 очередь Старого </a:t>
                      </a:r>
                      <a:r>
                        <a:rPr lang="ru-RU" sz="1400" dirty="0" err="1" smtClean="0">
                          <a:latin typeface="+mj-lt"/>
                          <a:ea typeface="Times New Roman"/>
                        </a:rPr>
                        <a:t>вартовска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+mn-cs"/>
                        </a:rPr>
                        <a:t>≈ 150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1-2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+mn-cs"/>
                        </a:rPr>
                        <a:t>≈ </a:t>
                      </a: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3 447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0133"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Итого: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1 503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+mn-cs"/>
                        </a:rPr>
                        <a:t>≈ 78 747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191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_ДОКУМЕНТЫ_СОТРУДНИКОВ_\ИСТОМИН\Схемы\Презентация 2017-2020 Развитие города\Построенные объекты - обща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" t="2062" r="4644" b="2062"/>
          <a:stretch/>
        </p:blipFill>
        <p:spPr bwMode="auto">
          <a:xfrm>
            <a:off x="-6374" y="-1"/>
            <a:ext cx="9144000" cy="690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2840" y="588640"/>
            <a:ext cx="8229600" cy="53610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2015-2016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годах построено: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169168" y="4233932"/>
            <a:ext cx="8651304" cy="2435428"/>
          </a:xfrm>
        </p:spPr>
        <p:txBody>
          <a:bodyPr>
            <a:normAutofit/>
          </a:bodyPr>
          <a:lstStyle/>
          <a:p>
            <a:pPr lvl="0"/>
            <a:r>
              <a:rPr lang="ru-RU" sz="2400" b="1" dirty="0">
                <a:solidFill>
                  <a:srgbClr val="2A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240,5 тыс. кв. м </a:t>
            </a:r>
            <a:r>
              <a:rPr lang="ru-RU" sz="2400" b="1" dirty="0" smtClean="0">
                <a:solidFill>
                  <a:srgbClr val="2A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жилья;</a:t>
            </a:r>
          </a:p>
          <a:p>
            <a:pPr lvl="0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9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детских садов;</a:t>
            </a:r>
          </a:p>
          <a:p>
            <a:pPr lvl="0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3700 м. дорог;</a:t>
            </a:r>
          </a:p>
          <a:p>
            <a:pPr lvl="0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Инженерных сетей на 919,95 млн. р.</a:t>
            </a:r>
          </a:p>
          <a:p>
            <a:pPr lvl="0"/>
            <a:r>
              <a:rPr lang="ru-RU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Частными инвесторами 133 </a:t>
            </a:r>
            <a:r>
              <a:rPr lang="ru-RU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объекта на 3,1 млрд. р.</a:t>
            </a:r>
          </a:p>
          <a:p>
            <a:pPr marL="0" lvl="0" indent="0">
              <a:buNone/>
            </a:pPr>
            <a:endParaRPr lang="ru-RU" sz="2400" b="1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marL="0" lvl="0" indent="0">
              <a:buNone/>
            </a:pPr>
            <a:endParaRPr lang="ru-RU" sz="2400" b="1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lvl="0"/>
            <a:endParaRPr lang="ru-RU" sz="24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41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6" name="Picture 74" descr="R:\_ДОКУМЕНТЫ_СОТРУДНИКОВ_\ИСТОМИН\Схемы\Презентация 2017-2020 Развитие города\В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" r="1947" b="110"/>
          <a:stretch/>
        </p:blipFill>
        <p:spPr bwMode="auto">
          <a:xfrm>
            <a:off x="-23242" y="-1"/>
            <a:ext cx="9180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6"/>
          <p:cNvSpPr txBox="1">
            <a:spLocks/>
          </p:cNvSpPr>
          <p:nvPr/>
        </p:nvSpPr>
        <p:spPr>
          <a:xfrm>
            <a:off x="6588224" y="404664"/>
            <a:ext cx="2376264" cy="50405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Квартал В-1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526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Планируемые объекты образования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797300"/>
              </p:ext>
            </p:extLst>
          </p:nvPr>
        </p:nvGraphicFramePr>
        <p:xfrm>
          <a:off x="395538" y="1397001"/>
          <a:ext cx="8209302" cy="5346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40"/>
                <a:gridCol w="3096344"/>
                <a:gridCol w="1872208"/>
                <a:gridCol w="1296144"/>
                <a:gridCol w="576064"/>
                <a:gridCol w="936102"/>
              </a:tblGrid>
              <a:tr h="51518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/>
                        <a:t>№ </a:t>
                      </a:r>
                      <a:endParaRPr lang="ru-RU" sz="1200" kern="1200" dirty="0" smtClean="0"/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err="1" smtClean="0"/>
                        <a:t>пп</a:t>
                      </a:r>
                      <a:endParaRPr lang="ru-RU" sz="1200" i="0" kern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/>
                        <a:t>Наименование объекта 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/>
                        <a:t>капитального строительства</a:t>
                      </a:r>
                      <a:endParaRPr lang="ru-RU" sz="1200" i="0" kern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/>
                        <a:t>Место 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/>
                        <a:t>расположения</a:t>
                      </a:r>
                      <a:endParaRPr lang="ru-RU" sz="1200" i="0" kern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/>
                        <a:t>Мощность</a:t>
                      </a:r>
                      <a:endParaRPr lang="ru-RU" sz="1200" i="0" kern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/>
                        <a:t>Этаж-</a:t>
                      </a:r>
                      <a:r>
                        <a:rPr lang="ru-RU" sz="1200" kern="1200" dirty="0" err="1" smtClean="0"/>
                        <a:t>ность</a:t>
                      </a:r>
                      <a:endParaRPr lang="ru-RU" sz="1200" i="0" kern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/>
                        <a:t>Стоимость строительства, млн. руб.</a:t>
                      </a:r>
                      <a:endParaRPr lang="ru-RU" sz="1200" i="0" kern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</a:tr>
              <a:tr h="279621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/>
                        <a:t>1.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Школы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0697">
                <a:tc row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/>
                        <a:t>1.1.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/>
                        <a:t>Общеобразовательная школа 1 этап</a:t>
                      </a:r>
                      <a:endParaRPr lang="ru-RU" sz="1400" dirty="0"/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          квартал № 18</a:t>
                      </a:r>
                      <a:endParaRPr lang="ru-RU" sz="1400" dirty="0"/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   825 учащихся</a:t>
                      </a:r>
                      <a:endParaRPr lang="ru-RU" sz="1400" dirty="0"/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     4</a:t>
                      </a:r>
                      <a:endParaRPr lang="ru-RU" sz="1400" dirty="0"/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     830,4</a:t>
                      </a:r>
                      <a:endParaRPr lang="ru-RU" sz="1400" dirty="0"/>
                    </a:p>
                  </a:txBody>
                  <a:tcPr marL="41595" marR="41595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Общеобразовательная </a:t>
                      </a:r>
                      <a:r>
                        <a:rPr lang="ru-RU" sz="1400" dirty="0"/>
                        <a:t>школа </a:t>
                      </a:r>
                      <a:r>
                        <a:rPr lang="ru-RU" sz="1400" dirty="0" smtClean="0"/>
                        <a:t> 2 этап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квартал №18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  900 учащихся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4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881,9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</a:tr>
              <a:tr h="413709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+mj-lt"/>
                          <a:ea typeface="Times New Roman"/>
                          <a:cs typeface="Times New Roman"/>
                        </a:rPr>
                        <a:t>1.2. 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9621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1.3.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Общеобразовательная школа 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квартал №20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1100 </a:t>
                      </a:r>
                      <a:r>
                        <a:rPr lang="ru-RU" sz="1400" dirty="0" smtClean="0"/>
                        <a:t>учащихся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4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≈ </a:t>
                      </a:r>
                      <a:r>
                        <a:rPr lang="ru-RU" sz="1400" dirty="0" smtClean="0"/>
                        <a:t>1 046,9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</a:tr>
              <a:tr h="40069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1.4.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Общеобразовательная школа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квартал №23,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86:11:0201001:2069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1100 учащихся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3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≈ 910,0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</a:tr>
              <a:tr h="279621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1.5. 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Общеобразовательная школа 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квартал 10В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600 учащихся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3 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670,0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</a:tr>
              <a:tr h="40069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1.6.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Общеобразовательная </a:t>
                      </a:r>
                      <a:r>
                        <a:rPr lang="ru-RU" sz="1400" dirty="0"/>
                        <a:t>школа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9А </a:t>
                      </a:r>
                      <a:r>
                        <a:rPr lang="ru-RU" sz="1400" dirty="0" err="1"/>
                        <a:t>мкр</a:t>
                      </a:r>
                      <a:r>
                        <a:rPr lang="ru-RU" sz="1400" dirty="0"/>
                        <a:t>, </a:t>
                      </a:r>
                      <a:endParaRPr lang="ru-RU" sz="1400" dirty="0" smtClean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86:11:0101012:1912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600 </a:t>
                      </a:r>
                      <a:r>
                        <a:rPr lang="ru-RU" sz="1400" dirty="0" smtClean="0"/>
                        <a:t>учащихся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4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670,0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</a:tr>
              <a:tr h="279621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</a:t>
                      </a:r>
                      <a:r>
                        <a:rPr lang="ru-RU" sz="1400" dirty="0"/>
                        <a:t>.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Дошкольные образовательные учреждения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069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/>
                        <a:t>2.1.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Детский сад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квартал №18, 86:11:0201001:423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320 </a:t>
                      </a:r>
                      <a:r>
                        <a:rPr lang="ru-RU" sz="1400" dirty="0" smtClean="0"/>
                        <a:t>мест</a:t>
                      </a:r>
                      <a:endParaRPr lang="ru-RU" sz="1400" dirty="0"/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3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≈ 278,9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</a:tr>
              <a:tr h="40069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/>
                        <a:t>2.2.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 Детский сад 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квартал №21,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86:11:0201001:5460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320 </a:t>
                      </a:r>
                      <a:r>
                        <a:rPr lang="ru-RU" sz="1400" dirty="0" smtClean="0"/>
                        <a:t>мест</a:t>
                      </a: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3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262,6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</a:tr>
              <a:tr h="40069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/>
                        <a:t>2.3.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Детский сад 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квартал №23,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86:11:0201001:2086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260 </a:t>
                      </a:r>
                      <a:r>
                        <a:rPr lang="ru-RU" sz="1400" dirty="0" smtClean="0"/>
                        <a:t>мест</a:t>
                      </a:r>
                      <a:endParaRPr lang="ru-RU" sz="1400" dirty="0"/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3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≈ 270,0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</a:tr>
              <a:tr h="40069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/>
                        <a:t>2.4.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Детский сад 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квартал №23, 86:11:0201001:2075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260 </a:t>
                      </a:r>
                      <a:r>
                        <a:rPr lang="ru-RU" sz="1400" dirty="0" smtClean="0"/>
                        <a:t>мест</a:t>
                      </a:r>
                      <a:endParaRPr lang="ru-RU" sz="1400" dirty="0"/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3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≈ 270,0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</a:tr>
              <a:tr h="279621"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+mj-lt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+mj-lt"/>
                          <a:ea typeface="Times New Roman"/>
                          <a:cs typeface="Times New Roman"/>
                        </a:rPr>
                        <a:t>5490</a:t>
                      </a:r>
                      <a:r>
                        <a:rPr lang="ru-RU" sz="1400" b="0" baseline="0" dirty="0" smtClean="0">
                          <a:latin typeface="+mj-lt"/>
                          <a:ea typeface="Times New Roman"/>
                          <a:cs typeface="Times New Roman"/>
                        </a:rPr>
                        <a:t> мест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≈ </a:t>
                      </a:r>
                      <a:r>
                        <a:rPr lang="ru-RU" sz="1400" b="0" dirty="0" smtClean="0">
                          <a:latin typeface="+mj-lt"/>
                          <a:ea typeface="Times New Roman"/>
                          <a:cs typeface="Times New Roman"/>
                        </a:rPr>
                        <a:t>5260,3</a:t>
                      </a:r>
                      <a:endParaRPr lang="ru-RU" sz="14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1595" marR="4159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195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_ДОКУМЕНТЫ_СОТРУДНИКОВ_\ИСТОМИН\Схемы\Презентация 2017-2020 Развитие города\Школы - планируемы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"/>
          <a:stretch/>
        </p:blipFill>
        <p:spPr bwMode="auto">
          <a:xfrm>
            <a:off x="8484" y="0"/>
            <a:ext cx="9144000" cy="690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4981" y="332656"/>
            <a:ext cx="3492388" cy="80021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</a:rPr>
              <a:t>Школы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</a:rPr>
              <a:t>планируемые объекты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270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45"/>
          <a:stretch/>
        </p:blipFill>
        <p:spPr>
          <a:xfrm>
            <a:off x="-17935" y="0"/>
            <a:ext cx="9180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64096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Общеобразовательная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</a:t>
            </a:r>
            <a:b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квартале 23 (1100 учащихся)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735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86381" cy="688538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68952" cy="864096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   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Общеобразовательная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квартале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</a:t>
            </a:r>
            <a:b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этапа(825+900 мест)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27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:\_ДОКУМЕНТЫ_СОТРУДНИКОВ_\ИСТОМИН\Схемы\Презентация 2017-2020 Развитие города\Детские сады - планируемы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t="1768" r="6498" b="1768"/>
          <a:stretch/>
        </p:blipFill>
        <p:spPr bwMode="auto">
          <a:xfrm>
            <a:off x="-36512" y="-1"/>
            <a:ext cx="9180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4981" y="367368"/>
            <a:ext cx="3492388" cy="80021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</a:rPr>
              <a:t>Детские сады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</a:rPr>
              <a:t>планируемые объекты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54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r="17568"/>
          <a:stretch/>
        </p:blipFill>
        <p:spPr>
          <a:xfrm>
            <a:off x="0" y="-1"/>
            <a:ext cx="9144000" cy="688319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6632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+mn-cs"/>
              </a:rPr>
              <a:t>Два детских сада в квартале 23</a:t>
            </a:r>
          </a:p>
        </p:txBody>
      </p:sp>
    </p:spTree>
    <p:extLst>
      <p:ext uri="{BB962C8B-B14F-4D97-AF65-F5344CB8AC3E}">
        <p14:creationId xmlns:p14="http://schemas.microsoft.com/office/powerpoint/2010/main" val="3835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2213" r="5396" b="2213"/>
          <a:stretch/>
        </p:blipFill>
        <p:spPr>
          <a:xfrm>
            <a:off x="0" y="-1"/>
            <a:ext cx="9144000" cy="68469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16538" y="17309"/>
            <a:ext cx="3492388" cy="80021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</a:rPr>
              <a:t>Дороги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</a:rPr>
              <a:t>планируемые объекты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83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:\_ДОКУМЕНТЫ_СОТРУДНИКОВ_\ИСТОМИН\Схемы\Презентация 2017-2020 Развитие города\Планируемые объекты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3" r="5011" b="970"/>
          <a:stretch/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359532" y="346646"/>
            <a:ext cx="8327268" cy="634082"/>
          </a:xfrm>
          <a:solidFill>
            <a:schemeClr val="l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Планируемые дороги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532" y="1397675"/>
            <a:ext cx="8316924" cy="4062651"/>
          </a:xfrm>
          <a:prstGeom prst="rect">
            <a:avLst/>
          </a:prstGeom>
          <a:solidFill>
            <a:schemeClr val="l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Продолжение </a:t>
            </a:r>
            <a:r>
              <a:rPr lang="ru-RU" sz="2000" b="1" dirty="0" err="1" smtClean="0">
                <a:solidFill>
                  <a:srgbClr val="002060"/>
                </a:solidFill>
                <a:latin typeface="+mj-lt"/>
              </a:rPr>
              <a:t>Нововартовской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– 3240 м.</a:t>
            </a:r>
            <a:r>
              <a:rPr lang="ru-RU" sz="2000" b="1" dirty="0" smtClean="0">
                <a:solidFill>
                  <a:srgbClr val="00B0F0"/>
                </a:solidFill>
                <a:latin typeface="+mj-lt"/>
              </a:rPr>
              <a:t/>
            </a:r>
            <a:br>
              <a:rPr lang="ru-RU" sz="2000" b="1" dirty="0" smtClean="0">
                <a:solidFill>
                  <a:srgbClr val="00B0F0"/>
                </a:solidFill>
                <a:latin typeface="+mj-lt"/>
              </a:rPr>
            </a:br>
            <a:r>
              <a:rPr lang="ru-RU" sz="1400" dirty="0" smtClean="0">
                <a:latin typeface="+mj-lt"/>
              </a:rPr>
              <a:t>(Восточный объезд города Нижневартовска на участке ул. Омской от улицы Героев </a:t>
            </a:r>
            <a:r>
              <a:rPr lang="ru-RU" sz="1400" dirty="0" err="1" smtClean="0">
                <a:latin typeface="+mj-lt"/>
              </a:rPr>
              <a:t>Самотлора</a:t>
            </a:r>
            <a:r>
              <a:rPr lang="ru-RU" sz="1400" dirty="0" smtClean="0">
                <a:latin typeface="+mj-lt"/>
              </a:rPr>
              <a:t> до улицы Летней (№1*) – 1,9 млрд. руб.);</a:t>
            </a:r>
          </a:p>
          <a:p>
            <a:pPr marL="457200" indent="-457200">
              <a:spcAft>
                <a:spcPts val="1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Улица Салманова – 1326 м.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+mj-lt"/>
              </a:rPr>
            </a:br>
            <a:r>
              <a:rPr lang="ru-RU" sz="1400" dirty="0">
                <a:latin typeface="+mj-lt"/>
              </a:rPr>
              <a:t>Продолжение улицы Первопоселенцев </a:t>
            </a:r>
            <a:r>
              <a:rPr lang="ru-RU" sz="1400" dirty="0" smtClean="0">
                <a:latin typeface="+mj-lt"/>
              </a:rPr>
              <a:t>от </a:t>
            </a:r>
            <a:r>
              <a:rPr lang="ru-RU" sz="1400" dirty="0">
                <a:latin typeface="+mj-lt"/>
              </a:rPr>
              <a:t>улицы Северной до улицы </a:t>
            </a:r>
            <a:r>
              <a:rPr lang="ru-RU" sz="1400" dirty="0" err="1">
                <a:latin typeface="+mj-lt"/>
              </a:rPr>
              <a:t>Нововартовской</a:t>
            </a:r>
            <a:r>
              <a:rPr lang="ru-RU" sz="1400" dirty="0">
                <a:latin typeface="+mj-lt"/>
              </a:rPr>
              <a:t> (улица Ф. Салманова) – 323 млн. руб</a:t>
            </a:r>
            <a:r>
              <a:rPr lang="ru-RU" sz="1400" dirty="0" smtClean="0">
                <a:latin typeface="+mj-lt"/>
              </a:rPr>
              <a:t>.;</a:t>
            </a:r>
            <a:endParaRPr lang="ru-RU" sz="1400" dirty="0">
              <a:latin typeface="+mj-lt"/>
            </a:endParaRPr>
          </a:p>
          <a:p>
            <a:pPr marL="457200" indent="-457200">
              <a:spcAft>
                <a:spcPts val="1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Проезд Восточный – 965 м.</a:t>
            </a:r>
            <a:br>
              <a:rPr lang="ru-RU" sz="2000" b="1" dirty="0" smtClean="0">
                <a:solidFill>
                  <a:srgbClr val="002060"/>
                </a:solidFill>
                <a:latin typeface="+mj-lt"/>
              </a:rPr>
            </a:br>
            <a:r>
              <a:rPr lang="ru-RU" sz="1400" dirty="0" smtClean="0">
                <a:latin typeface="+mj-lt"/>
              </a:rPr>
              <a:t>от </a:t>
            </a:r>
            <a:r>
              <a:rPr lang="ru-RU" sz="1400" dirty="0">
                <a:latin typeface="+mj-lt"/>
              </a:rPr>
              <a:t>улицы Героев </a:t>
            </a:r>
            <a:r>
              <a:rPr lang="ru-RU" sz="1400" dirty="0" err="1">
                <a:latin typeface="+mj-lt"/>
              </a:rPr>
              <a:t>Самотлора</a:t>
            </a:r>
            <a:r>
              <a:rPr lang="ru-RU" sz="1400" dirty="0">
                <a:latin typeface="+mj-lt"/>
              </a:rPr>
              <a:t> до улицы Первопоселенцев – 87,9 млн. руб</a:t>
            </a:r>
            <a:r>
              <a:rPr lang="ru-RU" sz="1400" dirty="0" smtClean="0">
                <a:latin typeface="+mj-lt"/>
              </a:rPr>
              <a:t>.;</a:t>
            </a:r>
            <a:endParaRPr lang="ru-RU" sz="1400" dirty="0">
              <a:latin typeface="+mj-lt"/>
            </a:endParaRPr>
          </a:p>
          <a:p>
            <a:pPr marL="457200" indent="-457200">
              <a:spcAft>
                <a:spcPts val="1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Улица Северная – 1090+215 м.</a:t>
            </a:r>
            <a:br>
              <a:rPr lang="ru-RU" sz="2000" b="1" dirty="0" smtClean="0">
                <a:solidFill>
                  <a:srgbClr val="002060"/>
                </a:solidFill>
                <a:latin typeface="+mj-lt"/>
              </a:rPr>
            </a:br>
            <a:r>
              <a:rPr lang="ru-RU" sz="1400" dirty="0">
                <a:latin typeface="+mj-lt"/>
              </a:rPr>
              <a:t>от улицы Интернациональной до улицы Первопоселенцев, в т.ч. улица Героев </a:t>
            </a:r>
            <a:r>
              <a:rPr lang="ru-RU" sz="1400" dirty="0" err="1">
                <a:latin typeface="+mj-lt"/>
              </a:rPr>
              <a:t>Самотлора</a:t>
            </a:r>
            <a:r>
              <a:rPr lang="ru-RU" sz="1400" dirty="0">
                <a:latin typeface="+mj-lt"/>
              </a:rPr>
              <a:t> от улицы №21 до улицы Северной – 269,2 млн. руб</a:t>
            </a:r>
            <a:r>
              <a:rPr lang="ru-RU" sz="1400" dirty="0" smtClean="0">
                <a:latin typeface="+mj-lt"/>
              </a:rPr>
              <a:t>.</a:t>
            </a:r>
            <a:endParaRPr lang="ru-RU" sz="1400" dirty="0">
              <a:latin typeface="+mj-lt"/>
            </a:endParaRPr>
          </a:p>
          <a:p>
            <a:pPr marL="457200" indent="-457200">
              <a:spcAft>
                <a:spcPts val="1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Улица Романтиков – 523 м.</a:t>
            </a:r>
            <a:br>
              <a:rPr lang="ru-RU" sz="2000" b="1" dirty="0" smtClean="0">
                <a:solidFill>
                  <a:srgbClr val="002060"/>
                </a:solidFill>
                <a:latin typeface="+mj-lt"/>
              </a:rPr>
            </a:br>
            <a:r>
              <a:rPr lang="ru-RU" sz="1400" dirty="0" smtClean="0">
                <a:latin typeface="+mj-lt"/>
              </a:rPr>
              <a:t>от </a:t>
            </a:r>
            <a:r>
              <a:rPr lang="ru-RU" sz="1400" dirty="0">
                <a:latin typeface="+mj-lt"/>
              </a:rPr>
              <a:t>ул. Мира до ул. Профсоюзной – 96,8 млн. руб. </a:t>
            </a:r>
          </a:p>
        </p:txBody>
      </p:sp>
    </p:spTree>
    <p:extLst>
      <p:ext uri="{BB962C8B-B14F-4D97-AF65-F5344CB8AC3E}">
        <p14:creationId xmlns:p14="http://schemas.microsoft.com/office/powerpoint/2010/main" val="16060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_ДОКУМЕНТЫ_СОТРУДНИКОВ_\ИСТОМИН\Схемы\Презентация 2017-2020 Развитие города\Планируемые социальные объекты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7"/>
          <a:stretch/>
        </p:blipFill>
        <p:spPr bwMode="auto">
          <a:xfrm>
            <a:off x="11435" y="-28600"/>
            <a:ext cx="9144000" cy="695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3707904" y="368424"/>
            <a:ext cx="5346974" cy="540296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 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Планируемые социальные объекты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188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:\_ДОКУМЕНТЫ_СОТРУДНИКОВ_\ИСТОМИН\Схемы\Презентация 2017-2020 Развитие города\Планируемые объекты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3" r="5011" b="970"/>
          <a:stretch/>
        </p:blipFill>
        <p:spPr bwMode="auto">
          <a:xfrm>
            <a:off x="0" y="9384"/>
            <a:ext cx="9144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457200" y="278160"/>
            <a:ext cx="8229600" cy="990600"/>
          </a:xfrm>
          <a:solidFill>
            <a:schemeClr val="l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Объекты жилищного строительства, построенные </a:t>
            </a:r>
            <a:b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г. Нижневартовске в 2015-2016г.г.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540" y="1484784"/>
            <a:ext cx="8316924" cy="3939540"/>
          </a:xfrm>
          <a:prstGeom prst="rect">
            <a:avLst/>
          </a:prstGeom>
          <a:solidFill>
            <a:schemeClr val="l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lvl="0" indent="-342900" algn="just">
              <a:spcAft>
                <a:spcPts val="1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000" dirty="0" smtClean="0">
                <a:latin typeface="+mj-lt"/>
              </a:rPr>
              <a:t>Закончена комплексная застройка кварталов 23, 24 </a:t>
            </a:r>
            <a:r>
              <a:rPr lang="en-US" sz="2000" dirty="0" smtClean="0">
                <a:latin typeface="+mj-lt"/>
              </a:rPr>
              <a:t>IV </a:t>
            </a:r>
            <a:r>
              <a:rPr lang="ru-RU" sz="2000" dirty="0" smtClean="0">
                <a:latin typeface="+mj-lt"/>
              </a:rPr>
              <a:t>очереди застройки Восточного планировочного района.</a:t>
            </a:r>
          </a:p>
          <a:p>
            <a:pPr marL="342900" lvl="0" indent="-342900" algn="just">
              <a:spcAft>
                <a:spcPts val="1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000" dirty="0" smtClean="0">
                <a:latin typeface="+mj-lt"/>
              </a:rPr>
              <a:t>Начато строительство жилых домов в кварталах 25, 26.</a:t>
            </a:r>
          </a:p>
          <a:p>
            <a:pPr marL="342900" lvl="0" indent="-342900" algn="just">
              <a:spcAft>
                <a:spcPts val="1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000" dirty="0" smtClean="0">
                <a:latin typeface="+mj-lt"/>
              </a:rPr>
              <a:t>Продолжается строительство в кварталах 21, 22, 5П.</a:t>
            </a:r>
          </a:p>
          <a:p>
            <a:pPr marL="342900" indent="-342900" algn="just">
              <a:spcAft>
                <a:spcPts val="1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000" dirty="0" smtClean="0">
                <a:latin typeface="+mj-lt"/>
              </a:rPr>
              <a:t>Заканчивается освоение в рамках развития застроенной территории в кварталах 9А и Центральный. </a:t>
            </a:r>
          </a:p>
          <a:p>
            <a:pPr marL="342900" indent="-342900" algn="just">
              <a:spcAft>
                <a:spcPts val="1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000" dirty="0" smtClean="0">
                <a:latin typeface="+mj-lt"/>
              </a:rPr>
              <a:t>Построены 3 многоквартирных жилых дома в III очереди застройки Старого </a:t>
            </a:r>
            <a:r>
              <a:rPr lang="ru-RU" sz="2000" dirty="0" err="1" smtClean="0">
                <a:latin typeface="+mj-lt"/>
              </a:rPr>
              <a:t>Вартовска</a:t>
            </a:r>
            <a:r>
              <a:rPr lang="ru-RU" sz="2000" dirty="0" smtClean="0">
                <a:latin typeface="+mj-lt"/>
              </a:rPr>
              <a:t>.</a:t>
            </a:r>
          </a:p>
          <a:p>
            <a:pPr marL="342900" lvl="0" indent="-342900" algn="just">
              <a:spcAft>
                <a:spcPts val="1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000" dirty="0" smtClean="0">
                <a:latin typeface="+mj-lt"/>
              </a:rPr>
              <a:t>За период с начала 2015 года введено в эксплуатацию                         240,5 тыс. кв. м жилья.</a:t>
            </a:r>
          </a:p>
        </p:txBody>
      </p:sp>
    </p:spTree>
    <p:extLst>
      <p:ext uri="{BB962C8B-B14F-4D97-AF65-F5344CB8AC3E}">
        <p14:creationId xmlns:p14="http://schemas.microsoft.com/office/powerpoint/2010/main" val="15174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Планируемые социальные объекты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187190"/>
              </p:ext>
            </p:extLst>
          </p:nvPr>
        </p:nvGraphicFramePr>
        <p:xfrm>
          <a:off x="395536" y="1340768"/>
          <a:ext cx="8568950" cy="54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6"/>
                <a:gridCol w="2952328"/>
                <a:gridCol w="2088232"/>
                <a:gridCol w="1152128"/>
                <a:gridCol w="648072"/>
                <a:gridCol w="1296144"/>
              </a:tblGrid>
              <a:tr h="6297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№ </a:t>
                      </a:r>
                      <a:r>
                        <a:rPr lang="ru-RU" sz="1400" dirty="0" err="1" smtClean="0"/>
                        <a:t>пп</a:t>
                      </a:r>
                      <a:endParaRPr lang="ru-RU" sz="1400" b="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Наименование объекта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капитального строительства</a:t>
                      </a:r>
                      <a:endParaRPr lang="ru-RU" sz="1400" b="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Место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расположения</a:t>
                      </a:r>
                      <a:endParaRPr lang="ru-RU" sz="1400" b="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Мощность</a:t>
                      </a:r>
                      <a:endParaRPr lang="ru-RU" sz="1400" b="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 smtClean="0"/>
                        <a:t>Этаж-ность</a:t>
                      </a:r>
                      <a:endParaRPr lang="ru-RU" sz="1400" b="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Стоимость строительства, млн. руб.</a:t>
                      </a:r>
                      <a:endParaRPr lang="ru-RU" sz="1400" b="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49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5.1.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Культурно-досуговый центр </a:t>
                      </a:r>
                      <a:r>
                        <a:rPr lang="ru-RU" sz="1400" dirty="0" smtClean="0"/>
                        <a:t/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в г.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Нижневартовске </a:t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на </a:t>
                      </a:r>
                      <a:r>
                        <a:rPr lang="ru-RU" sz="1400" dirty="0"/>
                        <a:t>пересечении </a:t>
                      </a:r>
                      <a:r>
                        <a:rPr lang="ru-RU" sz="1400" dirty="0" smtClean="0"/>
                        <a:t/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ул</a:t>
                      </a:r>
                      <a:r>
                        <a:rPr lang="ru-RU" sz="1400" dirty="0"/>
                        <a:t>. Ханты-Мансийской </a:t>
                      </a:r>
                      <a:r>
                        <a:rPr lang="ru-RU" sz="1400" dirty="0" smtClean="0"/>
                        <a:t/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и </a:t>
                      </a:r>
                      <a:r>
                        <a:rPr lang="ru-RU" sz="1400" dirty="0"/>
                        <a:t>ул. Ленина (Аквапарк) 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 в квартале 21.1 </a:t>
                      </a:r>
                      <a:endParaRPr lang="ru-RU" sz="1400" dirty="0" smtClean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на </a:t>
                      </a:r>
                      <a:r>
                        <a:rPr lang="ru-RU" sz="1400" dirty="0"/>
                        <a:t>пересечении </a:t>
                      </a:r>
                      <a:endParaRPr lang="ru-RU" sz="1400" dirty="0" smtClean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ул</a:t>
                      </a:r>
                      <a:r>
                        <a:rPr lang="ru-RU" sz="1400" dirty="0"/>
                        <a:t>. Ленина </a:t>
                      </a:r>
                      <a:r>
                        <a:rPr lang="ru-RU" sz="1400" dirty="0" smtClean="0"/>
                        <a:t/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и ул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 smtClean="0"/>
                        <a:t>Ханты-Мансийской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23 725 кв.м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5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≈ </a:t>
                      </a:r>
                      <a:r>
                        <a:rPr lang="ru-RU" sz="1400" dirty="0" smtClean="0"/>
                        <a:t>1 000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9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5.2</a:t>
                      </a:r>
                      <a:r>
                        <a:rPr lang="ru-RU" sz="1400" dirty="0"/>
                        <a:t>.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Здание городского музея с хранилищем архивных фондов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район Озера Комсомольского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12 733 </a:t>
                      </a:r>
                      <a:r>
                        <a:rPr lang="ru-RU" sz="1400" dirty="0"/>
                        <a:t>кв.м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5</a:t>
                      </a:r>
                      <a:endParaRPr lang="ru-RU" sz="14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1 070,7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297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5.3</a:t>
                      </a:r>
                      <a:r>
                        <a:rPr lang="ru-RU" sz="1400" dirty="0"/>
                        <a:t>.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Универсальная ледовая арена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на пересечении улиц Нефтяников и Интернациональной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3 000 </a:t>
                      </a:r>
                      <a:r>
                        <a:rPr lang="ru-RU" sz="1400" dirty="0"/>
                        <a:t>кв.м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3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≈ 450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297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5.4</a:t>
                      </a:r>
                      <a:r>
                        <a:rPr lang="ru-RU" sz="1400" dirty="0"/>
                        <a:t>.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Спортивный комплекс с универсальным игровым залом и плавательным бассейном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Квартал №20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1 800 </a:t>
                      </a:r>
                      <a:r>
                        <a:rPr lang="ru-RU" sz="1400" dirty="0"/>
                        <a:t>кв. м площадь зала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2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≈ 300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9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5.5.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Центральная окружная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больница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kern="1200" dirty="0" smtClean="0"/>
                        <a:t>район Озера Комсомольского</a:t>
                      </a:r>
                      <a:endParaRPr kumimoji="0" lang="ru-RU" sz="14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1100 мест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12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17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700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9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5.6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Манеж легкоатлетический (тренировочный)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/>
                        <a:t>район Озера Комсомольского</a:t>
                      </a:r>
                      <a:endParaRPr kumimoji="0" lang="ru-RU" sz="14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300 мест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2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≈ 120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9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5.7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Тир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/>
                        <a:t>район Озера Комсомольского</a:t>
                      </a:r>
                      <a:endParaRPr kumimoji="0" lang="ru-RU" sz="14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объект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1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≈ 30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9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5.8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Быстровозводимый спортивный комплекс «Модуль».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Перекресток</a:t>
                      </a:r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 ул. </a:t>
                      </a:r>
                      <a:r>
                        <a:rPr kumimoji="0" lang="ru-RU" sz="14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Пикмана</a:t>
                      </a:r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 и Мусы </a:t>
                      </a:r>
                      <a:r>
                        <a:rPr kumimoji="0" lang="ru-RU" sz="14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Джалиля</a:t>
                      </a:r>
                      <a:endParaRPr kumimoji="0" lang="ru-RU" sz="14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444 </a:t>
                      </a:r>
                      <a:r>
                        <a:rPr lang="ru-RU" sz="1400" dirty="0" err="1" smtClean="0">
                          <a:latin typeface="+mj-lt"/>
                          <a:ea typeface="Times New Roman"/>
                        </a:rPr>
                        <a:t>кв.м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1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≈ 57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9960">
                <a:tc gridSpan="5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Итого: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≈ </a:t>
                      </a:r>
                      <a:r>
                        <a:rPr lang="ru-RU" sz="1400" dirty="0" smtClean="0">
                          <a:latin typeface="+mj-lt"/>
                          <a:ea typeface="Times New Roman"/>
                        </a:rPr>
                        <a:t>20 727</a:t>
                      </a:r>
                      <a:endParaRPr lang="ru-RU" sz="14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2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sapr08\Desktop\Презентация\Исходные данные для Презентации\Культурно-досуговый центр (Аквапарк).jpg"/>
          <p:cNvPicPr>
            <a:picLocks noChangeAspect="1" noChangeArrowheads="1"/>
          </p:cNvPicPr>
          <p:nvPr/>
        </p:nvPicPr>
        <p:blipFill>
          <a:blip r:embed="rId2" cstate="print"/>
          <a:srcRect r="6761"/>
          <a:stretch>
            <a:fillRect/>
          </a:stretch>
        </p:blipFill>
        <p:spPr bwMode="auto">
          <a:xfrm>
            <a:off x="0" y="1355626"/>
            <a:ext cx="9116536" cy="502570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1798" y="817548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</a:rPr>
              <a:t>Культурно-досуговый центр (Аквапарк)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127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:\Презентация по строительству на 2017-2020\Исходные данные для Презентации\больница на озере\00_01_Общий вид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34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508" y="548680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</a:rPr>
              <a:t>Центральная окружная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</a:rPr>
              <a:t>больница на 1100 мест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85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_ДОКУМЕНТЫ_СОТРУДНИКОВ_\ИСТОМИН\Схемы\Презентация 2017-2020 Развитие города\Музей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 b="1191"/>
          <a:stretch/>
        </p:blipFill>
        <p:spPr bwMode="auto">
          <a:xfrm>
            <a:off x="492" y="1268760"/>
            <a:ext cx="9144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508" y="260648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</a:rPr>
              <a:t>Здание городского музея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</a:rPr>
              <a:t>с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</a:rPr>
              <a:t>хранилищем архивных фондов</a:t>
            </a:r>
          </a:p>
        </p:txBody>
      </p:sp>
    </p:spTree>
    <p:extLst>
      <p:ext uri="{BB962C8B-B14F-4D97-AF65-F5344CB8AC3E}">
        <p14:creationId xmlns:p14="http://schemas.microsoft.com/office/powerpoint/2010/main" val="59325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:\_ДОКУМЕНТЫ_СОТРУДНИКОВ_\ИСТОМИН\Схемы\Презентация 2017-2020 Развитие города\Благоустройство 2 вариант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t="2031" r="6607" b="2031"/>
          <a:stretch/>
        </p:blipFill>
        <p:spPr bwMode="auto">
          <a:xfrm>
            <a:off x="-12576" y="-27385"/>
            <a:ext cx="9180000" cy="690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4981" y="404664"/>
            <a:ext cx="3492388" cy="80021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</a:rPr>
              <a:t>Благоустройство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</a:rPr>
              <a:t>планируемые объекты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341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:\_ДОКУМЕНТЫ_СОТРУДНИКОВ_\ИСТОМИН\Схемы\Презентация 2017-2020 Развитие города\Планируемые объекты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3" r="5011" b="970"/>
          <a:stretch/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323528" y="418654"/>
            <a:ext cx="8496944" cy="778098"/>
          </a:xfrm>
          <a:solidFill>
            <a:schemeClr val="l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Планируемые зоны благоустройства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530" y="1456323"/>
            <a:ext cx="8478942" cy="4708981"/>
          </a:xfrm>
          <a:prstGeom prst="rect">
            <a:avLst/>
          </a:prstGeom>
          <a:solidFill>
            <a:schemeClr val="l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В период 2017-2018 годы планируется выполнить:</a:t>
            </a:r>
          </a:p>
          <a:p>
            <a:pPr marL="853200" lvl="2" indent="-396000" algn="just"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atin typeface="+mj-lt"/>
              </a:rPr>
              <a:t>Обустройство бульвара «Рябиновый», протяженность пешеходной зоны составит 450 метров, 200 млн. руб.</a:t>
            </a:r>
          </a:p>
          <a:p>
            <a:pPr algn="just">
              <a:spcAft>
                <a:spcPts val="6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До 2020 года планируется выполнить:</a:t>
            </a:r>
          </a:p>
          <a:p>
            <a:pPr marL="853200" lvl="2" indent="-396000" algn="just"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atin typeface="+mj-lt"/>
              </a:rPr>
              <a:t>благоустройство и освещение Комсомольского бульвара (289м) – 113,2 млн. руб.;</a:t>
            </a:r>
          </a:p>
          <a:p>
            <a:pPr marL="853200" lvl="2" indent="-396000" algn="just"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atin typeface="+mj-lt"/>
              </a:rPr>
              <a:t>благоустройство территории Памятного знака жертвам политических репрессий – 14 млн. рублей;</a:t>
            </a:r>
          </a:p>
          <a:p>
            <a:pPr marL="853200" lvl="2" indent="-396000" algn="just"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atin typeface="+mj-lt"/>
              </a:rPr>
              <a:t>обустройство прилегающей территории к ШБК (Роснефть).</a:t>
            </a:r>
          </a:p>
          <a:p>
            <a:pPr algn="just">
              <a:spcAft>
                <a:spcPts val="6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Проектами планировок предусмотрено организация скверов на пересечении:</a:t>
            </a:r>
          </a:p>
          <a:p>
            <a:pPr marL="853200" lvl="2" indent="-396000" algn="just"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atin typeface="+mj-lt"/>
              </a:rPr>
              <a:t>ул. Чапаева, Ленина и Таежная;</a:t>
            </a:r>
          </a:p>
          <a:p>
            <a:pPr marL="853200" lvl="2" indent="-396000" algn="just"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atin typeface="+mj-lt"/>
              </a:rPr>
              <a:t>ул. Омская и Мусы </a:t>
            </a:r>
            <a:r>
              <a:rPr lang="ru-RU" sz="2000" dirty="0" err="1" smtClean="0">
                <a:latin typeface="+mj-lt"/>
              </a:rPr>
              <a:t>Джалиля</a:t>
            </a:r>
            <a:r>
              <a:rPr lang="ru-RU" sz="20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106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:\Презентация по строительству на 2017-2020\Исходные данные для Презентации\Комсомольский бульвар\Комсомольский бульва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0534"/>
            <a:ext cx="9144000" cy="60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Истомин ЯП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218" y="475356"/>
            <a:ext cx="2469782" cy="638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bg1"/>
          </a:solidFill>
        </p:spPr>
        <p:txBody>
          <a:bodyPr anchor="ctr" anchorCtr="0"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Комсомольский бульвар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772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0" name="Picture 34" descr="C:\Users\Истомин ЯП\Desktop\Безымянный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4"/>
          <a:stretch/>
        </p:blipFill>
        <p:spPr bwMode="auto">
          <a:xfrm>
            <a:off x="-9608" y="0"/>
            <a:ext cx="918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5076056" y="188640"/>
            <a:ext cx="3888432" cy="64807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Бульвар Рябиновый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399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_ДОКУМЕНТЫ_СОТРУДНИКОВ_\ИСТОМИН\Схемы\Презентация 2017-2020 Развитие города\Виды\ЦВЕТНИК ЗВЕЗДЫ 7 обработк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21085"/>
          <a:stretch/>
        </p:blipFill>
        <p:spPr bwMode="auto">
          <a:xfrm>
            <a:off x="0" y="0"/>
            <a:ext cx="9252000" cy="687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5076056" y="188640"/>
            <a:ext cx="3888432" cy="64807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Бульвар Рябиновый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624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_ДОКУМЕНТЫ_СОТРУДНИКОВ_\ИСТОМИН\Схемы\Презентация 2017-2020 Развитие города\сквер\1вариант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12539"/>
          <a:stretch/>
        </p:blipFill>
        <p:spPr bwMode="auto">
          <a:xfrm>
            <a:off x="0" y="-4970"/>
            <a:ext cx="9144000" cy="686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3203848" y="260648"/>
            <a:ext cx="5760640" cy="64807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 территории ШБК</a:t>
            </a:r>
          </a:p>
        </p:txBody>
      </p:sp>
    </p:spTree>
    <p:extLst>
      <p:ext uri="{BB962C8B-B14F-4D97-AF65-F5344CB8AC3E}">
        <p14:creationId xmlns:p14="http://schemas.microsoft.com/office/powerpoint/2010/main" val="13732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R:\_ДОКУМЕНТЫ_СОТРУДНИКОВ_\ИСТОМИН\Схемы\Презентация 2017-2020 Развитие города\Построенные объекты - дом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" b="452"/>
          <a:stretch/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107504" y="116632"/>
            <a:ext cx="8928992" cy="9906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Жилищное строительство</a:t>
            </a:r>
          </a:p>
          <a:p>
            <a:r>
              <a:rPr lang="ru-RU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объекты построенные в 2015-2016 годах и текущее строительство</a:t>
            </a:r>
            <a:endParaRPr lang="ru-RU" sz="2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076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:\_ДОКУМЕНТЫ_СОТРУДНИКОВ_\ИСТОМИН\Схемы\Презентация 2017-2020 Развитие города\Планируемые - общий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6"/>
          <a:stretch/>
        </p:blipFill>
        <p:spPr bwMode="auto">
          <a:xfrm>
            <a:off x="0" y="-1"/>
            <a:ext cx="9144000" cy="686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355976" y="476672"/>
            <a:ext cx="4629200" cy="64807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Инвестиционная карта</a:t>
            </a:r>
            <a:endParaRPr lang="ru-RU" dirty="0">
              <a:solidFill>
                <a:srgbClr val="00206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Объект 7"/>
          <p:cNvSpPr txBox="1">
            <a:spLocks/>
          </p:cNvSpPr>
          <p:nvPr/>
        </p:nvSpPr>
        <p:spPr>
          <a:xfrm>
            <a:off x="323528" y="836712"/>
            <a:ext cx="6912768" cy="5616623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b="1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endParaRPr lang="ru-RU" sz="1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6 </a:t>
            </a: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общеобразовательных школ;</a:t>
            </a:r>
          </a:p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4 детских сада;</a:t>
            </a:r>
          </a:p>
          <a:p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8 км дорог;</a:t>
            </a:r>
          </a:p>
          <a:p>
            <a:pPr lvl="0"/>
            <a:r>
              <a:rPr lang="ru-RU" sz="1800" b="1" dirty="0" smtClean="0">
                <a:solidFill>
                  <a:srgbClr val="9676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Котельная </a:t>
            </a:r>
            <a:r>
              <a:rPr lang="ru-RU" sz="1800" b="1" dirty="0">
                <a:solidFill>
                  <a:srgbClr val="9676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2х40МВт</a:t>
            </a:r>
            <a:r>
              <a:rPr lang="ru-RU" sz="1800" b="1" dirty="0" smtClean="0">
                <a:solidFill>
                  <a:srgbClr val="9676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;</a:t>
            </a:r>
            <a:r>
              <a:rPr lang="ru-RU" sz="1800" b="1" dirty="0">
                <a:solidFill>
                  <a:srgbClr val="9676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ru-RU" sz="1800" b="1" dirty="0" smtClean="0">
              <a:solidFill>
                <a:srgbClr val="9676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/>
            <a:r>
              <a:rPr lang="ru-RU" sz="1800" b="1" dirty="0" smtClean="0">
                <a:solidFill>
                  <a:srgbClr val="2B01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Расширение кладбища;</a:t>
            </a:r>
          </a:p>
          <a:p>
            <a:pPr lvl="0"/>
            <a:r>
              <a:rPr lang="ru-RU" sz="1800" b="1" dirty="0" smtClean="0">
                <a:solidFill>
                  <a:srgbClr val="F58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Индустриальный парк;</a:t>
            </a:r>
          </a:p>
          <a:p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Организация двух скверов;</a:t>
            </a:r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ru-RU" sz="18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Обустройство </a:t>
            </a:r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бульвара Рябиновый;</a:t>
            </a:r>
          </a:p>
          <a:p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Благоустройство Комсомольского 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бульвара;</a:t>
            </a:r>
          </a:p>
          <a:p>
            <a:pPr lvl="0"/>
            <a:r>
              <a:rPr lang="ru-RU" sz="1800" b="1" dirty="0" smtClean="0">
                <a:solidFill>
                  <a:srgbClr val="FFC9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Многоэтажная жилая </a:t>
            </a:r>
            <a:r>
              <a:rPr lang="ru-RU" sz="1800" b="1" dirty="0">
                <a:solidFill>
                  <a:srgbClr val="FFC9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застройка </a:t>
            </a:r>
            <a:r>
              <a:rPr lang="ru-RU" sz="1800" b="1" dirty="0" smtClean="0">
                <a:solidFill>
                  <a:srgbClr val="FFC9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кварталов Восточного </a:t>
            </a:r>
            <a:br>
              <a:rPr lang="ru-RU" sz="1800" b="1" dirty="0" smtClean="0">
                <a:solidFill>
                  <a:srgbClr val="FFC9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1800" b="1" dirty="0" smtClean="0">
                <a:solidFill>
                  <a:srgbClr val="FFC9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планировочного района и развитие застроенной территории;</a:t>
            </a:r>
            <a:endParaRPr lang="ru-RU" sz="1800" b="1" dirty="0">
              <a:solidFill>
                <a:srgbClr val="FFC9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/>
            <a:r>
              <a:rPr lang="ru-RU" sz="1800" b="1" dirty="0" smtClean="0">
                <a:solidFill>
                  <a:srgbClr val="504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Индивидуальная жилая застройка в старой части города;</a:t>
            </a:r>
          </a:p>
          <a:p>
            <a:pPr lvl="0"/>
            <a:r>
              <a:rPr lang="ru-RU" sz="1800" b="1" dirty="0">
                <a:solidFill>
                  <a:srgbClr val="E927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Социальные объекты (аквапарк, музей, ледовая арена, спортивный комплекс, манеж, тир).</a:t>
            </a:r>
          </a:p>
          <a:p>
            <a:endParaRPr lang="ru-RU" sz="2400" b="1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0" indent="0">
              <a:buFont typeface="Wingdings 3"/>
              <a:buNone/>
            </a:pPr>
            <a:endParaRPr lang="ru-RU" sz="2400" b="1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marL="0" indent="0">
              <a:buFont typeface="Wingdings 3"/>
              <a:buNone/>
            </a:pPr>
            <a:endParaRPr lang="ru-RU" sz="2400" b="1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endParaRPr lang="ru-RU" sz="2400" b="1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383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911492"/>
              </p:ext>
            </p:extLst>
          </p:nvPr>
        </p:nvGraphicFramePr>
        <p:xfrm>
          <a:off x="179512" y="890889"/>
          <a:ext cx="8712970" cy="5745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4680520"/>
                <a:gridCol w="1152128"/>
                <a:gridCol w="1080120"/>
                <a:gridCol w="1368154"/>
              </a:tblGrid>
              <a:tr h="25645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32385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наименование объектов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мощность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стоимость млн. руб.</a:t>
                      </a:r>
                    </a:p>
                  </a:txBody>
                  <a:tcPr marL="68580" marR="68580" marT="0" marB="0" anchor="ctr"/>
                </a:tc>
              </a:tr>
              <a:tr h="457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единица измерения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показатель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6827">
                <a:tc>
                  <a:txBody>
                    <a:bodyPr/>
                    <a:lstStyle/>
                    <a:p>
                      <a:pPr marL="57150"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1.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7150"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6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общеобразовательных школ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учащихся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4300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4178,9</a:t>
                      </a:r>
                    </a:p>
                  </a:txBody>
                  <a:tcPr marL="68580" marR="68580" marT="0" marB="0" anchor="ctr"/>
                </a:tc>
              </a:tr>
              <a:tr h="208230">
                <a:tc>
                  <a:txBody>
                    <a:bodyPr/>
                    <a:lstStyle/>
                    <a:p>
                      <a:pPr marL="57150"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2.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715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4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детских сада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мест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1160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1081,5</a:t>
                      </a:r>
                    </a:p>
                  </a:txBody>
                  <a:tcPr marL="68580" marR="68580" marT="0" marB="0" anchor="ctr"/>
                </a:tc>
              </a:tr>
              <a:tr h="356827">
                <a:tc>
                  <a:txBody>
                    <a:bodyPr/>
                    <a:lstStyle/>
                    <a:p>
                      <a:pPr marL="57150"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3.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715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Дороги Восточного планировочного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района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км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2738,1</a:t>
                      </a:r>
                    </a:p>
                  </a:txBody>
                  <a:tcPr marL="68580" marR="68580" marT="0" marB="0" anchor="ctr"/>
                </a:tc>
              </a:tr>
              <a:tr h="484610">
                <a:tc>
                  <a:txBody>
                    <a:bodyPr/>
                    <a:lstStyle/>
                    <a:p>
                      <a:pPr marL="57150"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4.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7150" algn="l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</a:rPr>
                        <a:t>Блочно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 – модульная котельная для кварталов 4 очереди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5715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Восточного планировочного района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МВт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2х40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604</a:t>
                      </a:r>
                    </a:p>
                  </a:txBody>
                  <a:tcPr marL="68580" marR="68580" marT="0" marB="0" anchor="ctr"/>
                </a:tc>
              </a:tr>
              <a:tr h="208230">
                <a:tc>
                  <a:txBody>
                    <a:bodyPr/>
                    <a:lstStyle/>
                    <a:p>
                      <a:pPr marL="57150"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5.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715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Расширение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кладбища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га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7,4197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433</a:t>
                      </a:r>
                    </a:p>
                  </a:txBody>
                  <a:tcPr marL="68580" marR="68580" marT="0" marB="0" anchor="ctr"/>
                </a:tc>
              </a:tr>
              <a:tr h="208230">
                <a:tc>
                  <a:txBody>
                    <a:bodyPr/>
                    <a:lstStyle/>
                    <a:p>
                      <a:pPr marL="57150"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6.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715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Индустриальный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парк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га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≈ 2754</a:t>
                      </a:r>
                    </a:p>
                  </a:txBody>
                  <a:tcPr marL="68580" marR="68580" marT="0" marB="0" anchor="ctr"/>
                </a:tc>
              </a:tr>
              <a:tr h="267620">
                <a:tc>
                  <a:txBody>
                    <a:bodyPr/>
                    <a:lstStyle/>
                    <a:p>
                      <a:pPr marL="57150"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7.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715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Организация двух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скверов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га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5,2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258</a:t>
                      </a:r>
                    </a:p>
                  </a:txBody>
                  <a:tcPr marL="68580" marR="68580" marT="0" marB="0" anchor="ctr"/>
                </a:tc>
              </a:tr>
              <a:tr h="267620">
                <a:tc>
                  <a:txBody>
                    <a:bodyPr/>
                    <a:lstStyle/>
                    <a:p>
                      <a:pPr marL="57150"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8.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715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Обустройство бульвара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Рябиновый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450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≈ 160</a:t>
                      </a:r>
                    </a:p>
                  </a:txBody>
                  <a:tcPr marL="68580" marR="68580" marT="0" marB="0" anchor="ctr"/>
                </a:tc>
              </a:tr>
              <a:tr h="356827">
                <a:tc>
                  <a:txBody>
                    <a:bodyPr/>
                    <a:lstStyle/>
                    <a:p>
                      <a:pPr marL="57150"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9.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715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Благоустройство Комсомольского бульвара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392,6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104,8</a:t>
                      </a:r>
                    </a:p>
                  </a:txBody>
                  <a:tcPr marL="68580" marR="68580" marT="0" marB="0" anchor="ctr"/>
                </a:tc>
              </a:tr>
              <a:tr h="443673">
                <a:tc>
                  <a:txBody>
                    <a:bodyPr/>
                    <a:lstStyle/>
                    <a:p>
                      <a:pPr marL="57150"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10.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715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Многоэтажная жилая застройка кварталов Восточного планировочного района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тыс. кв. 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≈ 800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≈ 50000</a:t>
                      </a:r>
                    </a:p>
                  </a:txBody>
                  <a:tcPr marL="68580" marR="68580" marT="0" marB="0" anchor="ctr"/>
                </a:tc>
              </a:tr>
              <a:tr h="53087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11.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715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Индивидуальная жилая застройка в старой части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города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га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187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3447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93919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12.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715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Социальные объекты (аквапарк, музей, ледовая арена, спортивный комплекс, манеж, тир).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тыс. кв.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м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41,6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≈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3524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15478">
                <a:tc gridSpan="4">
                  <a:txBody>
                    <a:bodyPr/>
                    <a:lstStyle/>
                    <a:p>
                      <a:pPr marL="5715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Итого: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57150" algn="r" defTabSz="914400" rtl="0" eaLnBrk="1" latinLnBrk="0" hangingPunct="1"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≈ 69 283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Заголовок 2"/>
          <p:cNvSpPr txBox="1">
            <a:spLocks/>
          </p:cNvSpPr>
          <p:nvPr/>
        </p:nvSpPr>
        <p:spPr>
          <a:xfrm>
            <a:off x="4211960" y="178272"/>
            <a:ext cx="4629200" cy="64807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Инвестиционная карта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40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:\_ДОКУМЕНТЫ_СОТРУДНИКОВ_\ИСТОМИН\Схемы\Презентация 2017-2020 Развитие города\Планируемые объекты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3" r="5011" b="970"/>
          <a:stretch/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852937"/>
            <a:ext cx="9137846" cy="720079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00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Picture 75" descr="R:\_ДОКУМЕНТЫ_СОТРУДНИКОВ_\ИСТОМИН\Схемы\Презентация 2017-2020 Развитие города\Квартал 9А, Центральный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" r="185"/>
          <a:stretch/>
        </p:blipFill>
        <p:spPr bwMode="auto">
          <a:xfrm>
            <a:off x="0" y="-26387"/>
            <a:ext cx="9144000" cy="688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3347864" y="819200"/>
            <a:ext cx="5760640" cy="55855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 anchorCtr="0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Микрорайон 9А и квартал «Центральный»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568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4" name="Picture 76" descr="R:\_ДОКУМЕНТЫ_СОТРУДНИКОВ_\ИСТОМИН\Схемы\Презентация 2017-2020 Развитие города\Кварталы 25, 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3971" b="-262"/>
          <a:stretch/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5868144" y="404664"/>
            <a:ext cx="3024336" cy="50405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Кварталы №25, 26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256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_ДОКУМЕНТЫ_СОТРУДНИКОВ_\ИСТОМИН\Схемы\Презентация 2017-2020 Развитие города\Детские сады - построенны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t="2513" r="7295" b="1507"/>
          <a:stretch/>
        </p:blipFill>
        <p:spPr bwMode="auto">
          <a:xfrm>
            <a:off x="0" y="5556"/>
            <a:ext cx="9144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5292080" y="476672"/>
            <a:ext cx="3643908" cy="64807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 anchorCtr="0"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Детские сады</a:t>
            </a:r>
          </a:p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веденные в 2015-2016 </a:t>
            </a:r>
            <a:r>
              <a:rPr lang="ru-RU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г.г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7525424" y="6448907"/>
            <a:ext cx="1411660" cy="237074"/>
          </a:xfrm>
          <a:prstGeom prst="wedgeRectCallout">
            <a:avLst>
              <a:gd name="adj1" fmla="val 62062"/>
              <a:gd name="adj2" fmla="val 10332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 (в квартале 2П)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62755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251520" y="152400"/>
            <a:ext cx="8712968" cy="990600"/>
          </a:xfrm>
        </p:spPr>
        <p:txBody>
          <a:bodyPr anchor="ctr" anchorCtr="0">
            <a:norm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Введенные в эксплуатацию детские сады в 2015-2016г.г.</a:t>
            </a:r>
            <a:endParaRPr lang="ru-RU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235966"/>
              </p:ext>
            </p:extLst>
          </p:nvPr>
        </p:nvGraphicFramePr>
        <p:xfrm>
          <a:off x="395536" y="1397001"/>
          <a:ext cx="8352928" cy="5200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  <a:gridCol w="3312368"/>
                <a:gridCol w="1368152"/>
                <a:gridCol w="3024336"/>
              </a:tblGrid>
              <a:tr h="5012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latin typeface="+mj-lt"/>
                          <a:ea typeface="Times New Roman"/>
                          <a:cs typeface="Times New Roman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 err="1" smtClean="0">
                          <a:latin typeface="+mj-lt"/>
                          <a:ea typeface="Times New Roman"/>
                          <a:cs typeface="Times New Roman"/>
                        </a:rPr>
                        <a:t>пп</a:t>
                      </a:r>
                      <a:endParaRPr lang="ru-RU" sz="1200" i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latin typeface="+mj-lt"/>
                          <a:ea typeface="Times New Roman"/>
                          <a:cs typeface="Times New Roman"/>
                        </a:rPr>
                        <a:t>   Наименование объекта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 smtClean="0">
                          <a:latin typeface="+mj-lt"/>
                          <a:ea typeface="Times New Roman"/>
                          <a:cs typeface="Times New Roman"/>
                        </a:rPr>
                        <a:t>Застройщик</a:t>
                      </a:r>
                      <a:endParaRPr lang="ru-RU" sz="1200" i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latin typeface="+mj-lt"/>
                          <a:ea typeface="Times New Roman"/>
                          <a:cs typeface="Times New Roman"/>
                        </a:rPr>
                        <a:t>             Информация и объем финансирования тыс. руб.</a:t>
                      </a:r>
                    </a:p>
                  </a:txBody>
                  <a:tcPr marL="49161" marR="49161" marT="0" marB="0" anchor="ctr"/>
                </a:tc>
              </a:tr>
              <a:tr h="560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j-lt"/>
                          <a:ea typeface="Times New Roman"/>
                          <a:cs typeface="Times New Roman"/>
                        </a:rPr>
                        <a:t>1.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Малокомплектный детский ясли-сад на </a:t>
                      </a: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 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j-lt"/>
                          <a:ea typeface="Times New Roman"/>
                          <a:cs typeface="Times New Roman"/>
                        </a:rPr>
                        <a:t>35 </a:t>
                      </a: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мест в квартале 23, ул. Московкина, д. №5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ЗАО </a:t>
                      </a:r>
                      <a:r>
                        <a:rPr lang="ru-RU" sz="1200" dirty="0" smtClean="0">
                          <a:latin typeface="+mj-lt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НСД»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Построен в рамках государственно-частного партнерства.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Стоимость 53,5 млн. руб.</a:t>
                      </a:r>
                    </a:p>
                  </a:txBody>
                  <a:tcPr marL="49161" marR="49161" marT="0" marB="0" anchor="ctr"/>
                </a:tc>
              </a:tr>
              <a:tr h="560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j-lt"/>
                          <a:ea typeface="Times New Roman"/>
                          <a:cs typeface="Times New Roman"/>
                        </a:rPr>
                        <a:t>2.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Детский сад на 120 мест в микрорайоне 2П </a:t>
                      </a:r>
                      <a:endParaRPr lang="en-US" sz="1200" dirty="0" smtClean="0"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j-lt"/>
                          <a:ea typeface="Times New Roman"/>
                          <a:cs typeface="Times New Roman"/>
                        </a:rPr>
                        <a:t>г</a:t>
                      </a: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. Нижневартовска, ул. Осенняя, 5 «б»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ЗАО «ВНСС»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Построен в рамках государственно-частного партнерства (Сотрудничество).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Стоимость 182,3 млн. руб.</a:t>
                      </a:r>
                    </a:p>
                  </a:txBody>
                  <a:tcPr marL="49161" marR="49161" marT="0" marB="0" anchor="ctr"/>
                </a:tc>
              </a:tr>
              <a:tr h="560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j-lt"/>
                          <a:ea typeface="Times New Roman"/>
                          <a:cs typeface="Times New Roman"/>
                        </a:rPr>
                        <a:t>3.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Детский сад на 320 мест  в микрорайоне 10В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ЗАО «ВНСС»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Построен в рамках государственно-частного партнерства.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Стоимость 508,9 млн. руб.</a:t>
                      </a:r>
                    </a:p>
                  </a:txBody>
                  <a:tcPr marL="49161" marR="49161" marT="0" marB="0" anchor="ctr"/>
                </a:tc>
              </a:tr>
              <a:tr h="3790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j-lt"/>
                          <a:ea typeface="Times New Roman"/>
                          <a:cs typeface="Times New Roman"/>
                        </a:rPr>
                        <a:t>4.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Детский сад  на 260 мест в квартале Центральный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МКУ «УКС» 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Стоимость 267,6 млн. рублей</a:t>
                      </a:r>
                    </a:p>
                  </a:txBody>
                  <a:tcPr marL="49161" marR="49161" marT="0" marB="0" anchor="ctr"/>
                </a:tc>
              </a:tr>
              <a:tr h="560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j-lt"/>
                          <a:ea typeface="Times New Roman"/>
                          <a:cs typeface="Times New Roman"/>
                        </a:rPr>
                        <a:t>5.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Малокомплектный детский ясли-сад на 48 мест в квартале 24, улица Мира д. №103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ЗАО </a:t>
                      </a:r>
                      <a:r>
                        <a:rPr lang="ru-RU" sz="1200" dirty="0" smtClean="0">
                          <a:latin typeface="+mj-lt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НСД»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Построен в рамках государственно-частного партнерства (Сотрудничество).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Стоимость 63,4 млн. руб.</a:t>
                      </a:r>
                    </a:p>
                  </a:txBody>
                  <a:tcPr marL="49161" marR="49161" marT="0" marB="0" anchor="ctr"/>
                </a:tc>
              </a:tr>
              <a:tr h="560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j-lt"/>
                          <a:ea typeface="Times New Roman"/>
                          <a:cs typeface="Times New Roman"/>
                        </a:rPr>
                        <a:t>6.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Детский сад на 320 мест  в квартале 18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j-lt"/>
                          <a:ea typeface="Times New Roman"/>
                          <a:cs typeface="Times New Roman"/>
                        </a:rPr>
                        <a:t>ЗАО «ВНСС»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Построен в рамках государственно-частного партнерства.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Стоимость 507,8 млн. руб.</a:t>
                      </a:r>
                    </a:p>
                  </a:txBody>
                  <a:tcPr marL="49161" marR="49161" marT="0" marB="0" anchor="ctr"/>
                </a:tc>
              </a:tr>
              <a:tr h="3790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j-lt"/>
                          <a:ea typeface="Times New Roman"/>
                          <a:cs typeface="Times New Roman"/>
                        </a:rPr>
                        <a:t>7.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Детский сад  на 260 мест в квартале Прибрежный-3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j-lt"/>
                          <a:ea typeface="Times New Roman"/>
                          <a:cs typeface="Times New Roman"/>
                        </a:rPr>
                        <a:t>МКУ «УКС» 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Стоимость 270,9 млн. руб.</a:t>
                      </a:r>
                    </a:p>
                  </a:txBody>
                  <a:tcPr marL="49161" marR="49161" marT="0" marB="0" anchor="ctr"/>
                </a:tc>
              </a:tr>
              <a:tr h="3790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j-lt"/>
                          <a:ea typeface="Times New Roman"/>
                          <a:cs typeface="Times New Roman"/>
                        </a:rPr>
                        <a:t>8.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Детский сад  на </a:t>
                      </a:r>
                      <a:r>
                        <a:rPr lang="ru-RU" sz="1200" dirty="0" smtClean="0">
                          <a:latin typeface="+mj-lt"/>
                          <a:ea typeface="Times New Roman"/>
                          <a:cs typeface="Times New Roman"/>
                        </a:rPr>
                        <a:t>320 мест </a:t>
                      </a: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в квартале 21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МКУ «УКС» </a:t>
                      </a: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Стоимость 331,5 млн. руб.</a:t>
                      </a:r>
                    </a:p>
                  </a:txBody>
                  <a:tcPr marL="49161" marR="49161" marT="0" marB="0" anchor="ctr"/>
                </a:tc>
              </a:tr>
              <a:tr h="3790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j-lt"/>
                          <a:ea typeface="Times New Roman"/>
                          <a:cs typeface="Times New Roman"/>
                        </a:rPr>
                        <a:t>9.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j-lt"/>
                          <a:ea typeface="Times New Roman"/>
                          <a:cs typeface="Times New Roman"/>
                        </a:rPr>
                        <a:t>Негосударственный</a:t>
                      </a:r>
                      <a:r>
                        <a:rPr lang="ru-RU" sz="1200" baseline="0" dirty="0" smtClean="0">
                          <a:latin typeface="+mj-lt"/>
                          <a:ea typeface="Times New Roman"/>
                          <a:cs typeface="Times New Roman"/>
                        </a:rPr>
                        <a:t> образовательный центр </a:t>
                      </a:r>
                      <a:br>
                        <a:rPr lang="ru-RU" sz="1200" baseline="0" dirty="0" smtClean="0">
                          <a:latin typeface="+mj-lt"/>
                          <a:ea typeface="Times New Roman"/>
                          <a:cs typeface="Times New Roman"/>
                        </a:rPr>
                      </a:br>
                      <a:r>
                        <a:rPr lang="ru-RU" sz="1200" baseline="0" dirty="0" smtClean="0">
                          <a:latin typeface="+mj-lt"/>
                          <a:ea typeface="Times New Roman"/>
                          <a:cs typeface="Times New Roman"/>
                        </a:rPr>
                        <a:t>на 250 мест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j-lt"/>
                          <a:ea typeface="Times New Roman"/>
                          <a:cs typeface="Times New Roman"/>
                        </a:rPr>
                        <a:t>физ. лицо Г.М. </a:t>
                      </a:r>
                      <a:r>
                        <a:rPr lang="ru-RU" sz="1200" dirty="0" err="1" smtClean="0">
                          <a:latin typeface="+mj-lt"/>
                          <a:ea typeface="Times New Roman"/>
                          <a:cs typeface="Times New Roman"/>
                        </a:rPr>
                        <a:t>Теренкова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≈ 400 млн. руб.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9161" marR="49161" marT="0" marB="0" anchor="ctr"/>
                </a:tc>
              </a:tr>
              <a:tr h="379044"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j-lt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9161" marR="49161" marT="0" marB="0" anchor="ctr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9161" marR="4916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9161" marR="4916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j-lt"/>
                          <a:ea typeface="Times New Roman"/>
                          <a:cs typeface="Times New Roman"/>
                        </a:rPr>
                        <a:t>2585,9 </a:t>
                      </a:r>
                      <a:r>
                        <a:rPr lang="ru-RU" sz="1200" baseline="0" dirty="0" smtClean="0">
                          <a:latin typeface="+mj-lt"/>
                          <a:ea typeface="Times New Roman"/>
                          <a:cs typeface="Times New Roman"/>
                        </a:rPr>
                        <a:t> млн. руб.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9161" marR="4916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639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0" y="-1594"/>
            <a:ext cx="9150760" cy="686307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14046" y="260648"/>
            <a:ext cx="8144643" cy="720725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Малокомплектный детский сад на 320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 в </a:t>
            </a: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квартале 23</a:t>
            </a:r>
          </a:p>
        </p:txBody>
      </p:sp>
    </p:spTree>
    <p:extLst>
      <p:ext uri="{BB962C8B-B14F-4D97-AF65-F5344CB8AC3E}">
        <p14:creationId xmlns:p14="http://schemas.microsoft.com/office/powerpoint/2010/main" val="385462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4078</TotalTime>
  <Words>2409</Words>
  <Application>Microsoft Office PowerPoint</Application>
  <PresentationFormat>Экран (4:3)</PresentationFormat>
  <Paragraphs>516</Paragraphs>
  <Slides>42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Перспективы строительства</vt:lpstr>
      <vt:lpstr>В 2015-2016 годах построено:</vt:lpstr>
      <vt:lpstr>Объекты жилищного строительства, построенные  в г. Нижневартовске в 2015-2016г.г.</vt:lpstr>
      <vt:lpstr>Презентация PowerPoint</vt:lpstr>
      <vt:lpstr>Презентация PowerPoint</vt:lpstr>
      <vt:lpstr>Презентация PowerPoint</vt:lpstr>
      <vt:lpstr>Презентация PowerPoint</vt:lpstr>
      <vt:lpstr>Введенные в эксплуатацию детские сады в 2015-2016г.г.</vt:lpstr>
      <vt:lpstr>Малокомплектный детский сад на 320 мест в квартале 23</vt:lpstr>
      <vt:lpstr>Детский сад на 320 мест в квартале 21</vt:lpstr>
      <vt:lpstr>Презентация PowerPoint</vt:lpstr>
      <vt:lpstr>Дороги, построенные в г. Нижневартовске  в 2015-2016г.г.</vt:lpstr>
      <vt:lpstr>Презентация PowerPoint</vt:lpstr>
      <vt:lpstr>Презентация PowerPoint</vt:lpstr>
      <vt:lpstr>Презентация PowerPoint</vt:lpstr>
      <vt:lpstr>Инженерные сети и объекты коммунального хозяйства введенные в 2015-2016г.г.</vt:lpstr>
      <vt:lpstr>Презентация PowerPoint</vt:lpstr>
      <vt:lpstr>Презентация PowerPoint</vt:lpstr>
      <vt:lpstr>Планируемые объекты жилищного строительства</vt:lpstr>
      <vt:lpstr>Презентация PowerPoint</vt:lpstr>
      <vt:lpstr>Планируемые объекты образования</vt:lpstr>
      <vt:lpstr>Презентация PowerPoint</vt:lpstr>
      <vt:lpstr>Общеобразовательная школа  в квартале 23 (1100 учащихся)</vt:lpstr>
      <vt:lpstr>    Общеобразовательная школа в квартале 18  2 этапа(825+900 мест)</vt:lpstr>
      <vt:lpstr>Презентация PowerPoint</vt:lpstr>
      <vt:lpstr>Два детских сада в квартале 23</vt:lpstr>
      <vt:lpstr>Презентация PowerPoint</vt:lpstr>
      <vt:lpstr>Планируемые дороги</vt:lpstr>
      <vt:lpstr>  Планируемые социальные объекты</vt:lpstr>
      <vt:lpstr>Планируемые социальные объекты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Планируемые зоны благоустройства</vt:lpstr>
      <vt:lpstr>Комсомольский бульвар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Перспективы строительства</dc:title>
  <dc:creator>Истомин Ян Павлович</dc:creator>
  <cp:lastModifiedBy>Истомин Ян Павлович</cp:lastModifiedBy>
  <cp:revision>159</cp:revision>
  <cp:lastPrinted>2017-01-13T11:14:25Z</cp:lastPrinted>
  <dcterms:created xsi:type="dcterms:W3CDTF">2016-12-23T07:30:14Z</dcterms:created>
  <dcterms:modified xsi:type="dcterms:W3CDTF">2017-01-16T05:33:35Z</dcterms:modified>
</cp:coreProperties>
</file>